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3" r:id="rId7"/>
    <p:sldId id="264" r:id="rId8"/>
    <p:sldId id="271" r:id="rId9"/>
    <p:sldId id="265" r:id="rId10"/>
    <p:sldId id="266" r:id="rId11"/>
    <p:sldId id="267" r:id="rId12"/>
    <p:sldId id="268" r:id="rId13"/>
    <p:sldId id="270" r:id="rId14"/>
    <p:sldId id="269" r:id="rId15"/>
    <p:sldId id="272" r:id="rId16"/>
    <p:sldId id="275" r:id="rId17"/>
    <p:sldId id="274" r:id="rId18"/>
    <p:sldId id="276" r:id="rId19"/>
    <p:sldId id="277" r:id="rId20"/>
    <p:sldId id="278" r:id="rId21"/>
    <p:sldId id="279" r:id="rId22"/>
    <p:sldId id="280" r:id="rId23"/>
    <p:sldId id="281" r:id="rId24"/>
    <p:sldId id="282" r:id="rId25"/>
    <p:sldId id="283" r:id="rId26"/>
    <p:sldId id="284" r:id="rId27"/>
    <p:sldId id="27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0D78F82F-62DD-4CA2-AACF-1C46D02866A7}"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78F82F-62DD-4CA2-AACF-1C46D02866A7}" type="slidenum">
              <a:rPr lang="ru-RU" smtClean="0"/>
              <a:pPr/>
              <a:t>‹#›</a:t>
            </a:fld>
            <a:endParaRPr lang="ru-RU"/>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78F82F-62DD-4CA2-AACF-1C46D02866A7}" type="slidenum">
              <a:rPr lang="ru-RU" smtClean="0"/>
              <a:pPr/>
              <a:t>‹#›</a:t>
            </a:fld>
            <a:endParaRPr lang="ru-RU"/>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78F82F-62DD-4CA2-AACF-1C46D02866A7}" type="slidenum">
              <a:rPr lang="ru-RU" smtClean="0"/>
              <a:pPr/>
              <a:t>‹#›</a:t>
            </a:fld>
            <a:endParaRPr lang="ru-RU"/>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78F82F-62DD-4CA2-AACF-1C46D02866A7}"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78F82F-62DD-4CA2-AACF-1C46D02866A7}" type="slidenum">
              <a:rPr lang="ru-RU" smtClean="0"/>
              <a:pPr/>
              <a:t>‹#›</a:t>
            </a:fld>
            <a:endParaRPr lang="ru-RU"/>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D78F82F-62DD-4CA2-AACF-1C46D02866A7}" type="slidenum">
              <a:rPr lang="ru-RU" smtClean="0"/>
              <a:pPr/>
              <a:t>‹#›</a:t>
            </a:fld>
            <a:endParaRPr lang="ru-RU"/>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D78F82F-62DD-4CA2-AACF-1C46D02866A7}" type="slidenum">
              <a:rPr lang="ru-RU" smtClean="0"/>
              <a:pPr/>
              <a:t>‹#›</a:t>
            </a:fld>
            <a:endParaRPr lang="ru-RU"/>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D78F82F-62DD-4CA2-AACF-1C46D02866A7}"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78F82F-62DD-4CA2-AACF-1C46D02866A7}" type="slidenum">
              <a:rPr lang="ru-RU" smtClean="0"/>
              <a:pPr/>
              <a:t>‹#›</a:t>
            </a:fld>
            <a:endParaRPr lang="ru-RU"/>
          </a:p>
        </p:txBody>
      </p:sp>
    </p:spTree>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81CA088D-F52C-4A33-B73B-0454CADDC15F}"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78F82F-62DD-4CA2-AACF-1C46D02866A7}"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CA088D-F52C-4A33-B73B-0454CADDC15F}" type="datetimeFigureOut">
              <a:rPr lang="ru-RU" smtClean="0"/>
              <a:pPr/>
              <a:t>01.04.2016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D78F82F-62DD-4CA2-AACF-1C46D02866A7}"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2"/>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4818_html_m2f8bf15a.png"/>
          <p:cNvPicPr>
            <a:picLocks noChangeAspect="1"/>
          </p:cNvPicPr>
          <p:nvPr/>
        </p:nvPicPr>
        <p:blipFill>
          <a:blip r:embed="rId2" cstate="print"/>
          <a:stretch>
            <a:fillRect/>
          </a:stretch>
        </p:blipFill>
        <p:spPr>
          <a:xfrm>
            <a:off x="5004048" y="2924944"/>
            <a:ext cx="3782910" cy="2643880"/>
          </a:xfrm>
          <a:prstGeom prst="rect">
            <a:avLst/>
          </a:prstGeom>
        </p:spPr>
      </p:pic>
      <p:pic>
        <p:nvPicPr>
          <p:cNvPr id="5" name="Рисунок 4" descr="16632728-Board-game-Pieces-and-Dice-over-a-plain-white-background--Stock-Photo.jpg"/>
          <p:cNvPicPr>
            <a:picLocks noChangeAspect="1"/>
          </p:cNvPicPr>
          <p:nvPr/>
        </p:nvPicPr>
        <p:blipFill>
          <a:blip r:embed="rId3" cstate="print"/>
          <a:stretch>
            <a:fillRect/>
          </a:stretch>
        </p:blipFill>
        <p:spPr>
          <a:xfrm>
            <a:off x="1403648" y="1844824"/>
            <a:ext cx="2670523" cy="1772816"/>
          </a:xfrm>
          <a:prstGeom prst="rect">
            <a:avLst/>
          </a:prstGeom>
          <a:ln>
            <a:noFill/>
          </a:ln>
          <a:effectLst>
            <a:softEdge rad="112500"/>
          </a:effectLst>
        </p:spPr>
      </p:pic>
      <p:sp>
        <p:nvSpPr>
          <p:cNvPr id="2" name="TextBox 1"/>
          <p:cNvSpPr txBox="1"/>
          <p:nvPr/>
        </p:nvSpPr>
        <p:spPr>
          <a:xfrm>
            <a:off x="1331640" y="260648"/>
            <a:ext cx="7488832" cy="6709529"/>
          </a:xfrm>
          <a:prstGeom prst="rect">
            <a:avLst/>
          </a:prstGeom>
          <a:noFill/>
        </p:spPr>
        <p:txBody>
          <a:bodyPr wrap="square" rtlCol="0">
            <a:spAutoFit/>
          </a:bodyPr>
          <a:lstStyle/>
          <a:p>
            <a:pPr algn="ctr"/>
            <a:r>
              <a:rPr lang="ru-RU" sz="4400" b="1" dirty="0" smtClean="0">
                <a:solidFill>
                  <a:schemeClr val="accent6">
                    <a:lumMod val="75000"/>
                  </a:schemeClr>
                </a:solidFill>
                <a:latin typeface="Times New Roman" pitchFamily="18" charset="0"/>
                <a:cs typeface="Times New Roman" pitchFamily="18" charset="0"/>
              </a:rPr>
              <a:t>Интеллектуальные игры </a:t>
            </a:r>
          </a:p>
          <a:p>
            <a:pPr algn="ctr"/>
            <a:r>
              <a:rPr lang="ru-RU" sz="4400" b="1" dirty="0" smtClean="0">
                <a:solidFill>
                  <a:schemeClr val="accent6">
                    <a:lumMod val="75000"/>
                  </a:schemeClr>
                </a:solidFill>
                <a:latin typeface="Times New Roman" pitchFamily="18" charset="0"/>
                <a:cs typeface="Times New Roman" pitchFamily="18" charset="0"/>
              </a:rPr>
              <a:t>для дошкольников</a:t>
            </a:r>
          </a:p>
          <a:p>
            <a:pPr algn="ctr"/>
            <a:endParaRPr lang="ru-RU" sz="4400" b="1" dirty="0">
              <a:solidFill>
                <a:schemeClr val="accent6">
                  <a:lumMod val="75000"/>
                </a:schemeClr>
              </a:solidFill>
              <a:latin typeface="Times New Roman" pitchFamily="18" charset="0"/>
              <a:cs typeface="Times New Roman" pitchFamily="18" charset="0"/>
            </a:endParaRPr>
          </a:p>
          <a:p>
            <a:pPr algn="ctr"/>
            <a:endParaRPr lang="ru-RU" sz="4400" b="1" dirty="0" smtClean="0">
              <a:solidFill>
                <a:schemeClr val="accent6">
                  <a:lumMod val="75000"/>
                </a:schemeClr>
              </a:solidFill>
              <a:latin typeface="Times New Roman" pitchFamily="18" charset="0"/>
              <a:cs typeface="Times New Roman" pitchFamily="18" charset="0"/>
            </a:endParaRPr>
          </a:p>
          <a:p>
            <a:pPr algn="ctr"/>
            <a:endParaRPr lang="ru-RU" sz="4400" b="1" dirty="0" smtClean="0">
              <a:solidFill>
                <a:schemeClr val="accent6">
                  <a:lumMod val="75000"/>
                </a:schemeClr>
              </a:solidFill>
              <a:latin typeface="Times New Roman" pitchFamily="18" charset="0"/>
              <a:cs typeface="Times New Roman" pitchFamily="18" charset="0"/>
            </a:endParaRPr>
          </a:p>
          <a:p>
            <a:r>
              <a:rPr lang="ru-RU" sz="3200" u="sng" dirty="0" smtClean="0">
                <a:solidFill>
                  <a:schemeClr val="accent6">
                    <a:lumMod val="75000"/>
                  </a:schemeClr>
                </a:solidFill>
                <a:latin typeface="Times New Roman" pitchFamily="18" charset="0"/>
                <a:cs typeface="Times New Roman" pitchFamily="18" charset="0"/>
              </a:rPr>
              <a:t>с использованием :</a:t>
            </a:r>
          </a:p>
          <a:p>
            <a:pPr>
              <a:buFont typeface="Arial" pitchFamily="34" charset="0"/>
              <a:buChar char="•"/>
            </a:pPr>
            <a:r>
              <a:rPr lang="ru-RU" sz="3200" dirty="0" smtClean="0">
                <a:solidFill>
                  <a:schemeClr val="accent6">
                    <a:lumMod val="75000"/>
                  </a:schemeClr>
                </a:solidFill>
                <a:latin typeface="Times New Roman" pitchFamily="18" charset="0"/>
                <a:cs typeface="Times New Roman" pitchFamily="18" charset="0"/>
              </a:rPr>
              <a:t> шашек </a:t>
            </a:r>
          </a:p>
          <a:p>
            <a:pPr>
              <a:buFont typeface="Arial" pitchFamily="34" charset="0"/>
              <a:buChar char="•"/>
            </a:pPr>
            <a:r>
              <a:rPr lang="ru-RU" sz="3200" dirty="0" smtClean="0">
                <a:solidFill>
                  <a:schemeClr val="accent6">
                    <a:lumMod val="75000"/>
                  </a:schemeClr>
                </a:solidFill>
                <a:latin typeface="Times New Roman" pitchFamily="18" charset="0"/>
                <a:cs typeface="Times New Roman" pitchFamily="18" charset="0"/>
              </a:rPr>
              <a:t> фишек</a:t>
            </a:r>
          </a:p>
          <a:p>
            <a:pPr>
              <a:buFont typeface="Arial" pitchFamily="34" charset="0"/>
              <a:buChar char="•"/>
            </a:pPr>
            <a:r>
              <a:rPr lang="ru-RU" sz="3200" dirty="0" smtClean="0">
                <a:solidFill>
                  <a:schemeClr val="accent6">
                    <a:lumMod val="75000"/>
                  </a:schemeClr>
                </a:solidFill>
                <a:latin typeface="Times New Roman" pitchFamily="18" charset="0"/>
                <a:cs typeface="Times New Roman" pitchFamily="18" charset="0"/>
              </a:rPr>
              <a:t> шахматной доски </a:t>
            </a:r>
          </a:p>
          <a:p>
            <a:pPr>
              <a:buFont typeface="Arial" pitchFamily="34" charset="0"/>
              <a:buChar char="•"/>
            </a:pPr>
            <a:r>
              <a:rPr lang="ru-RU" sz="3200" dirty="0" smtClean="0">
                <a:solidFill>
                  <a:schemeClr val="accent6">
                    <a:lumMod val="75000"/>
                  </a:schemeClr>
                </a:solidFill>
                <a:latin typeface="Times New Roman" pitchFamily="18" charset="0"/>
                <a:cs typeface="Times New Roman" pitchFamily="18" charset="0"/>
              </a:rPr>
              <a:t> кубиков с точками </a:t>
            </a:r>
            <a:r>
              <a:rPr lang="ru-RU" sz="3200" dirty="0" smtClean="0">
                <a:solidFill>
                  <a:schemeClr val="accent6">
                    <a:lumMod val="75000"/>
                  </a:schemeClr>
                </a:solidFill>
                <a:latin typeface="Times New Roman" pitchFamily="18" charset="0"/>
                <a:cs typeface="Times New Roman" pitchFamily="18" charset="0"/>
              </a:rPr>
              <a:t>         </a:t>
            </a:r>
            <a:r>
              <a:rPr lang="ru-RU" b="1" dirty="0" smtClean="0">
                <a:solidFill>
                  <a:schemeClr val="accent6">
                    <a:lumMod val="75000"/>
                  </a:schemeClr>
                </a:solidFill>
                <a:latin typeface="Times New Roman" pitchFamily="18" charset="0"/>
                <a:cs typeface="Times New Roman" pitchFamily="18" charset="0"/>
              </a:rPr>
              <a:t>Подготовила: Гусева И.А.,</a:t>
            </a:r>
          </a:p>
          <a:p>
            <a:pPr algn="r"/>
            <a:r>
              <a:rPr lang="ru-RU" b="1" dirty="0" smtClean="0">
                <a:solidFill>
                  <a:schemeClr val="accent6">
                    <a:lumMod val="75000"/>
                  </a:schemeClr>
                </a:solidFill>
                <a:latin typeface="Times New Roman" pitchFamily="18" charset="0"/>
                <a:cs typeface="Times New Roman" pitchFamily="18" charset="0"/>
              </a:rPr>
              <a:t>п</a:t>
            </a:r>
            <a:r>
              <a:rPr lang="ru-RU" b="1" dirty="0" smtClean="0">
                <a:solidFill>
                  <a:schemeClr val="accent6">
                    <a:lumMod val="75000"/>
                  </a:schemeClr>
                </a:solidFill>
                <a:latin typeface="Times New Roman" pitchFamily="18" charset="0"/>
                <a:cs typeface="Times New Roman" pitchFamily="18" charset="0"/>
              </a:rPr>
              <a:t>едагог МДОУ № 95</a:t>
            </a:r>
            <a:endParaRPr lang="ru-RU" b="1" dirty="0" smtClean="0">
              <a:solidFill>
                <a:schemeClr val="accent6">
                  <a:lumMod val="75000"/>
                </a:schemeClr>
              </a:solidFill>
              <a:latin typeface="Times New Roman" pitchFamily="18" charset="0"/>
              <a:cs typeface="Times New Roman" pitchFamily="18" charset="0"/>
            </a:endParaRPr>
          </a:p>
          <a:p>
            <a:pPr>
              <a:buFont typeface="Arial" pitchFamily="34" charset="0"/>
              <a:buChar char="•"/>
            </a:pPr>
            <a:endParaRPr lang="ru-RU" sz="3200" dirty="0" smtClean="0">
              <a:solidFill>
                <a:schemeClr val="accent6">
                  <a:lumMod val="75000"/>
                </a:schemeClr>
              </a:solidFill>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800" cy="6247864"/>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«Чётное - нечётное»</a:t>
            </a:r>
          </a:p>
          <a:p>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кубики</a:t>
            </a:r>
          </a:p>
          <a:p>
            <a:pPr>
              <a:buFont typeface="Arial" pitchFamily="34" charset="0"/>
              <a:buChar char="•"/>
            </a:pPr>
            <a:r>
              <a:rPr lang="ru-RU" sz="2400" dirty="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бумага, карандаши</a:t>
            </a: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дети поочерёдно кидают кубики (количество бросков обговаривается заранее). Каждый из игроков записывает только чётные или нечётные числа (также по договорённости). Затем каждый считает сумму своих чисел, либо общее количество своих чисел. </a:t>
            </a: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тот, у кого сумма чисел получилась больше;</a:t>
            </a: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т</a:t>
            </a:r>
            <a:r>
              <a:rPr lang="ru-RU" sz="2400" dirty="0" smtClean="0">
                <a:solidFill>
                  <a:schemeClr val="accent6">
                    <a:lumMod val="75000"/>
                  </a:schemeClr>
                </a:solidFill>
                <a:latin typeface="Times New Roman" pitchFamily="18" charset="0"/>
                <a:cs typeface="Times New Roman" pitchFamily="18" charset="0"/>
              </a:rPr>
              <a:t>от, у кого больше количество «своих» чисел.</a:t>
            </a:r>
          </a:p>
          <a:p>
            <a:endParaRPr lang="ru-RU" sz="2400" dirty="0">
              <a:solidFill>
                <a:schemeClr val="accent6">
                  <a:lumMod val="75000"/>
                </a:schemeClr>
              </a:solidFill>
              <a:latin typeface="Times New Roman" pitchFamily="18" charset="0"/>
              <a:cs typeface="Times New Roman" pitchFamily="18" charset="0"/>
            </a:endParaRPr>
          </a:p>
        </p:txBody>
      </p:sp>
      <p:pic>
        <p:nvPicPr>
          <p:cNvPr id="6" name="Рисунок 5" descr="оакч.jpg"/>
          <p:cNvPicPr>
            <a:picLocks noChangeAspect="1"/>
          </p:cNvPicPr>
          <p:nvPr/>
        </p:nvPicPr>
        <p:blipFill>
          <a:blip r:embed="rId2" cstate="print"/>
          <a:stretch>
            <a:fillRect/>
          </a:stretch>
        </p:blipFill>
        <p:spPr>
          <a:xfrm>
            <a:off x="6660232" y="1124744"/>
            <a:ext cx="1800225" cy="2038350"/>
          </a:xfrm>
          <a:prstGeom prst="rect">
            <a:avLst/>
          </a:prstGeom>
        </p:spPr>
      </p:pic>
      <p:pic>
        <p:nvPicPr>
          <p:cNvPr id="11" name="Рисунок 10" descr="kosti.jpg"/>
          <p:cNvPicPr>
            <a:picLocks noChangeAspect="1"/>
          </p:cNvPicPr>
          <p:nvPr/>
        </p:nvPicPr>
        <p:blipFill>
          <a:blip r:embed="rId3" cstate="print"/>
          <a:stretch>
            <a:fillRect/>
          </a:stretch>
        </p:blipFill>
        <p:spPr>
          <a:xfrm>
            <a:off x="5076056" y="1988840"/>
            <a:ext cx="1368152" cy="1368152"/>
          </a:xfrm>
          <a:prstGeom prst="rect">
            <a:avLst/>
          </a:prstGeom>
        </p:spPr>
      </p:pic>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799" cy="6617196"/>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«Кто больше?»</a:t>
            </a:r>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кубики</a:t>
            </a:r>
          </a:p>
          <a:p>
            <a:pPr>
              <a:buFont typeface="Arial" pitchFamily="34" charset="0"/>
              <a:buChar char="•"/>
            </a:pPr>
            <a:r>
              <a:rPr lang="ru-RU" sz="2400" dirty="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бумага, карандаши </a:t>
            </a: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дети поочерёдно кидают кубики (количество бросков обговаривается заранее). Каждый из игроков записывает цифру, соответствующую количеству точек на кубике своего броска. Затем, попарно сравнивают цифры. Игрок, у которого цифра больше, обводит её в круг, у которого меньше – зачеркивает.  </a:t>
            </a: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тот, у кого сумма, обведённых в круг чисел больше;</a:t>
            </a: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т</a:t>
            </a:r>
            <a:r>
              <a:rPr lang="ru-RU" sz="2400" dirty="0" smtClean="0">
                <a:solidFill>
                  <a:schemeClr val="accent6">
                    <a:lumMod val="75000"/>
                  </a:schemeClr>
                </a:solidFill>
                <a:latin typeface="Times New Roman" pitchFamily="18" charset="0"/>
                <a:cs typeface="Times New Roman" pitchFamily="18" charset="0"/>
              </a:rPr>
              <a:t>от, у кого больше количество, обведённых в круг чисел.</a:t>
            </a:r>
          </a:p>
          <a:p>
            <a:endParaRPr lang="ru-RU" sz="2400" dirty="0">
              <a:solidFill>
                <a:schemeClr val="accent6">
                  <a:lumMod val="75000"/>
                </a:schemeClr>
              </a:solidFill>
              <a:latin typeface="Times New Roman" pitchFamily="18" charset="0"/>
              <a:cs typeface="Times New Roman" pitchFamily="18" charset="0"/>
            </a:endParaRPr>
          </a:p>
        </p:txBody>
      </p:sp>
      <p:cxnSp>
        <p:nvCxnSpPr>
          <p:cNvPr id="10" name="Прямая соединительная линия 9"/>
          <p:cNvCxnSpPr>
            <a:stCxn id="7" idx="1"/>
          </p:cNvCxnSpPr>
          <p:nvPr/>
        </p:nvCxnSpPr>
        <p:spPr>
          <a:xfrm>
            <a:off x="4932040" y="2033846"/>
            <a:ext cx="360040" cy="531058"/>
          </a:xfrm>
          <a:prstGeom prst="line">
            <a:avLst/>
          </a:prstGeom>
          <a:ln/>
        </p:spPr>
        <p:style>
          <a:lnRef idx="2">
            <a:schemeClr val="dk1"/>
          </a:lnRef>
          <a:fillRef idx="0">
            <a:schemeClr val="dk1"/>
          </a:fillRef>
          <a:effectRef idx="1">
            <a:schemeClr val="dk1"/>
          </a:effectRef>
          <a:fontRef idx="minor">
            <a:schemeClr val="tx1"/>
          </a:fontRef>
        </p:style>
      </p:cxnSp>
      <p:cxnSp>
        <p:nvCxnSpPr>
          <p:cNvPr id="15" name="Прямая соединительная линия 14"/>
          <p:cNvCxnSpPr/>
          <p:nvPr/>
        </p:nvCxnSpPr>
        <p:spPr>
          <a:xfrm>
            <a:off x="5292080" y="1556792"/>
            <a:ext cx="360040" cy="531058"/>
          </a:xfrm>
          <a:prstGeom prst="line">
            <a:avLst/>
          </a:prstGeom>
          <a:ln/>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5580112" y="1556792"/>
            <a:ext cx="360040" cy="531058"/>
          </a:xfrm>
          <a:prstGeom prst="line">
            <a:avLst/>
          </a:prstGeom>
          <a:ln/>
        </p:spPr>
        <p:style>
          <a:lnRef idx="2">
            <a:schemeClr val="dk1"/>
          </a:lnRef>
          <a:fillRef idx="0">
            <a:schemeClr val="dk1"/>
          </a:fillRef>
          <a:effectRef idx="1">
            <a:schemeClr val="dk1"/>
          </a:effectRef>
          <a:fontRef idx="minor">
            <a:schemeClr val="tx1"/>
          </a:fontRef>
        </p:style>
      </p:cxnSp>
      <p:cxnSp>
        <p:nvCxnSpPr>
          <p:cNvPr id="17" name="Прямая соединительная линия 16"/>
          <p:cNvCxnSpPr/>
          <p:nvPr/>
        </p:nvCxnSpPr>
        <p:spPr>
          <a:xfrm>
            <a:off x="5940152" y="1556792"/>
            <a:ext cx="351656" cy="522674"/>
          </a:xfrm>
          <a:prstGeom prst="line">
            <a:avLst/>
          </a:prstGeom>
          <a:ln/>
        </p:spPr>
        <p:style>
          <a:lnRef idx="2">
            <a:schemeClr val="dk1"/>
          </a:lnRef>
          <a:fillRef idx="0">
            <a:schemeClr val="dk1"/>
          </a:fillRef>
          <a:effectRef idx="1">
            <a:schemeClr val="dk1"/>
          </a:effectRef>
          <a:fontRef idx="minor">
            <a:schemeClr val="tx1"/>
          </a:fontRef>
        </p:style>
      </p:cxnSp>
      <p:cxnSp>
        <p:nvCxnSpPr>
          <p:cNvPr id="19" name="Прямая соединительная линия 18"/>
          <p:cNvCxnSpPr/>
          <p:nvPr/>
        </p:nvCxnSpPr>
        <p:spPr>
          <a:xfrm>
            <a:off x="6372200" y="1988840"/>
            <a:ext cx="360040" cy="531058"/>
          </a:xfrm>
          <a:prstGeom prst="line">
            <a:avLst/>
          </a:prstGeom>
          <a:ln/>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p:cNvCxnSpPr/>
          <p:nvPr/>
        </p:nvCxnSpPr>
        <p:spPr>
          <a:xfrm>
            <a:off x="6660232" y="1484784"/>
            <a:ext cx="360040" cy="531058"/>
          </a:xfrm>
          <a:prstGeom prst="line">
            <a:avLst/>
          </a:prstGeom>
          <a:ln/>
        </p:spPr>
        <p:style>
          <a:lnRef idx="2">
            <a:schemeClr val="dk1"/>
          </a:lnRef>
          <a:fillRef idx="0">
            <a:schemeClr val="dk1"/>
          </a:fillRef>
          <a:effectRef idx="1">
            <a:schemeClr val="dk1"/>
          </a:effectRef>
          <a:fontRef idx="minor">
            <a:schemeClr val="tx1"/>
          </a:fontRef>
        </p:style>
      </p:cxnSp>
      <p:cxnSp>
        <p:nvCxnSpPr>
          <p:cNvPr id="21" name="Прямая соединительная линия 20"/>
          <p:cNvCxnSpPr/>
          <p:nvPr/>
        </p:nvCxnSpPr>
        <p:spPr>
          <a:xfrm>
            <a:off x="7020272" y="1988840"/>
            <a:ext cx="360040" cy="531058"/>
          </a:xfrm>
          <a:prstGeom prst="line">
            <a:avLst/>
          </a:prstGeom>
          <a:ln/>
        </p:spPr>
        <p:style>
          <a:lnRef idx="2">
            <a:schemeClr val="dk1"/>
          </a:lnRef>
          <a:fillRef idx="0">
            <a:schemeClr val="dk1"/>
          </a:fillRef>
          <a:effectRef idx="1">
            <a:schemeClr val="dk1"/>
          </a:effectRef>
          <a:fontRef idx="minor">
            <a:schemeClr val="tx1"/>
          </a:fontRef>
        </p:style>
      </p:cxnSp>
      <p:cxnSp>
        <p:nvCxnSpPr>
          <p:cNvPr id="22" name="Прямая соединительная линия 21"/>
          <p:cNvCxnSpPr/>
          <p:nvPr/>
        </p:nvCxnSpPr>
        <p:spPr>
          <a:xfrm>
            <a:off x="7380312" y="1556792"/>
            <a:ext cx="360040" cy="531058"/>
          </a:xfrm>
          <a:prstGeom prst="line">
            <a:avLst/>
          </a:prstGeom>
          <a:ln/>
        </p:spPr>
        <p:style>
          <a:lnRef idx="2">
            <a:schemeClr val="dk1"/>
          </a:lnRef>
          <a:fillRef idx="0">
            <a:schemeClr val="dk1"/>
          </a:fillRef>
          <a:effectRef idx="1">
            <a:schemeClr val="dk1"/>
          </a:effectRef>
          <a:fontRef idx="minor">
            <a:schemeClr val="tx1"/>
          </a:fontRef>
        </p:style>
      </p:cxnSp>
      <p:cxnSp>
        <p:nvCxnSpPr>
          <p:cNvPr id="23" name="Прямая соединительная линия 22"/>
          <p:cNvCxnSpPr/>
          <p:nvPr/>
        </p:nvCxnSpPr>
        <p:spPr>
          <a:xfrm>
            <a:off x="7380312" y="1988840"/>
            <a:ext cx="360040" cy="531058"/>
          </a:xfrm>
          <a:prstGeom prst="line">
            <a:avLst/>
          </a:prstGeom>
          <a:ln/>
        </p:spPr>
        <p:style>
          <a:lnRef idx="2">
            <a:schemeClr val="dk1"/>
          </a:lnRef>
          <a:fillRef idx="0">
            <a:schemeClr val="dk1"/>
          </a:fillRef>
          <a:effectRef idx="1">
            <a:schemeClr val="dk1"/>
          </a:effectRef>
          <a:fontRef idx="minor">
            <a:schemeClr val="tx1"/>
          </a:fontRef>
        </p:style>
      </p:cxnSp>
      <p:cxnSp>
        <p:nvCxnSpPr>
          <p:cNvPr id="24" name="Прямая соединительная линия 23"/>
          <p:cNvCxnSpPr/>
          <p:nvPr/>
        </p:nvCxnSpPr>
        <p:spPr>
          <a:xfrm>
            <a:off x="7740352" y="1988840"/>
            <a:ext cx="360040" cy="531058"/>
          </a:xfrm>
          <a:prstGeom prst="line">
            <a:avLst/>
          </a:prstGeom>
          <a:ln/>
        </p:spPr>
        <p:style>
          <a:lnRef idx="2">
            <a:schemeClr val="dk1"/>
          </a:lnRef>
          <a:fillRef idx="0">
            <a:schemeClr val="dk1"/>
          </a:fillRef>
          <a:effectRef idx="1">
            <a:schemeClr val="dk1"/>
          </a:effectRef>
          <a:fontRef idx="minor">
            <a:schemeClr val="tx1"/>
          </a:fontRef>
        </p:style>
      </p:cxnSp>
      <p:sp>
        <p:nvSpPr>
          <p:cNvPr id="25" name="Кольцо 24"/>
          <p:cNvSpPr/>
          <p:nvPr/>
        </p:nvSpPr>
        <p:spPr>
          <a:xfrm>
            <a:off x="4932040" y="1628800"/>
            <a:ext cx="432048" cy="410344"/>
          </a:xfrm>
          <a:prstGeom prst="donu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5220072" y="2060848"/>
            <a:ext cx="432048" cy="410344"/>
          </a:xfrm>
          <a:prstGeom prst="donu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28" name="Кольцо 27"/>
          <p:cNvSpPr/>
          <p:nvPr/>
        </p:nvSpPr>
        <p:spPr>
          <a:xfrm>
            <a:off x="5580112" y="2060848"/>
            <a:ext cx="432048" cy="410344"/>
          </a:xfrm>
          <a:prstGeom prst="donu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29" name="Кольцо 28"/>
          <p:cNvSpPr/>
          <p:nvPr/>
        </p:nvSpPr>
        <p:spPr>
          <a:xfrm>
            <a:off x="5940152" y="2060848"/>
            <a:ext cx="432048" cy="410344"/>
          </a:xfrm>
          <a:prstGeom prst="donu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6300192" y="1628800"/>
            <a:ext cx="432048" cy="410344"/>
          </a:xfrm>
          <a:prstGeom prst="donu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31" name="Кольцо 30"/>
          <p:cNvSpPr/>
          <p:nvPr/>
        </p:nvSpPr>
        <p:spPr>
          <a:xfrm>
            <a:off x="7020272" y="1628800"/>
            <a:ext cx="432048" cy="410344"/>
          </a:xfrm>
          <a:prstGeom prst="donu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6660232" y="2060848"/>
            <a:ext cx="432048" cy="410344"/>
          </a:xfrm>
          <a:prstGeom prst="donu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7740352" y="1628800"/>
            <a:ext cx="432048" cy="410344"/>
          </a:xfrm>
          <a:prstGeom prst="donu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7" name="TextBox 6"/>
          <p:cNvSpPr txBox="1"/>
          <p:nvPr/>
        </p:nvSpPr>
        <p:spPr>
          <a:xfrm>
            <a:off x="4932040" y="1556792"/>
            <a:ext cx="3515706" cy="954107"/>
          </a:xfrm>
          <a:prstGeom prst="rect">
            <a:avLst/>
          </a:prstGeom>
          <a:noFill/>
        </p:spPr>
        <p:txBody>
          <a:bodyPr wrap="none" rtlCol="0">
            <a:spAutoFit/>
          </a:bodyPr>
          <a:lstStyle/>
          <a:p>
            <a:r>
              <a:rPr lang="ru-RU" sz="2800" b="1" dirty="0" smtClean="0">
                <a:solidFill>
                  <a:schemeClr val="accent6">
                    <a:lumMod val="75000"/>
                  </a:schemeClr>
                </a:solidFill>
                <a:latin typeface="Times New Roman" pitchFamily="18" charset="0"/>
                <a:cs typeface="Times New Roman" pitchFamily="18" charset="0"/>
              </a:rPr>
              <a:t>6  4  1  3  5  5  2  4  6  </a:t>
            </a:r>
          </a:p>
          <a:p>
            <a:r>
              <a:rPr lang="ru-RU" sz="2800" b="1" dirty="0" smtClean="0">
                <a:solidFill>
                  <a:schemeClr val="accent6">
                    <a:lumMod val="75000"/>
                  </a:schemeClr>
                </a:solidFill>
                <a:latin typeface="Times New Roman" pitchFamily="18" charset="0"/>
                <a:cs typeface="Times New Roman" pitchFamily="18" charset="0"/>
              </a:rPr>
              <a:t>3  5  3  4  4  6  1  4  2</a:t>
            </a:r>
            <a:r>
              <a:rPr lang="ru-RU" sz="2800" b="1" dirty="0" smtClean="0"/>
              <a:t> </a:t>
            </a:r>
            <a:endParaRPr lang="ru-RU" sz="2800" b="1" dirty="0"/>
          </a:p>
        </p:txBody>
      </p:sp>
      <p:pic>
        <p:nvPicPr>
          <p:cNvPr id="34" name="Рисунок 33" descr="red-dice-icon.jpg"/>
          <p:cNvPicPr>
            <a:picLocks noChangeAspect="1"/>
          </p:cNvPicPr>
          <p:nvPr/>
        </p:nvPicPr>
        <p:blipFill>
          <a:blip r:embed="rId2" cstate="print"/>
          <a:stretch>
            <a:fillRect/>
          </a:stretch>
        </p:blipFill>
        <p:spPr>
          <a:xfrm>
            <a:off x="3707904" y="2132856"/>
            <a:ext cx="901874" cy="721499"/>
          </a:xfrm>
          <a:prstGeom prst="rect">
            <a:avLst/>
          </a:prstGeom>
        </p:spPr>
      </p:pic>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548680"/>
            <a:ext cx="6610912" cy="4124206"/>
          </a:xfrm>
          <a:prstGeom prst="rect">
            <a:avLst/>
          </a:prstGeom>
          <a:noFill/>
        </p:spPr>
        <p:txBody>
          <a:bodyPr wrap="none" rtlCol="0">
            <a:spAutoFit/>
          </a:bodyPr>
          <a:lstStyle/>
          <a:p>
            <a:endParaRPr lang="ru-RU" sz="5400" b="1" dirty="0" smtClean="0">
              <a:solidFill>
                <a:schemeClr val="accent6">
                  <a:lumMod val="75000"/>
                </a:schemeClr>
              </a:solidFill>
              <a:latin typeface="Times New Roman" pitchFamily="18" charset="0"/>
              <a:cs typeface="Times New Roman" pitchFamily="18" charset="0"/>
            </a:endParaRPr>
          </a:p>
          <a:p>
            <a:r>
              <a:rPr lang="ru-RU" sz="5400" b="1" dirty="0" smtClean="0">
                <a:solidFill>
                  <a:schemeClr val="accent6">
                    <a:lumMod val="75000"/>
                  </a:schemeClr>
                </a:solidFill>
                <a:latin typeface="Times New Roman" pitchFamily="18" charset="0"/>
                <a:cs typeface="Times New Roman" pitchFamily="18" charset="0"/>
              </a:rPr>
              <a:t>Игры на шахматной</a:t>
            </a:r>
          </a:p>
          <a:p>
            <a:r>
              <a:rPr lang="ru-RU" sz="5400" b="1" dirty="0" smtClean="0">
                <a:solidFill>
                  <a:schemeClr val="accent6">
                    <a:lumMod val="75000"/>
                  </a:schemeClr>
                </a:solidFill>
                <a:latin typeface="Times New Roman" pitchFamily="18" charset="0"/>
                <a:cs typeface="Times New Roman" pitchFamily="18" charset="0"/>
              </a:rPr>
              <a:t>доске</a:t>
            </a:r>
          </a:p>
          <a:p>
            <a:endParaRPr lang="ru-RU" sz="3600" b="1" u="sng" dirty="0" smtClean="0">
              <a:solidFill>
                <a:schemeClr val="accent6">
                  <a:lumMod val="75000"/>
                </a:schemeClr>
              </a:solidFill>
              <a:latin typeface="Times New Roman" pitchFamily="18" charset="0"/>
              <a:cs typeface="Times New Roman" pitchFamily="18" charset="0"/>
            </a:endParaRPr>
          </a:p>
          <a:p>
            <a:r>
              <a:rPr lang="ru-RU" sz="3600" b="1" u="sng" dirty="0" smtClean="0">
                <a:solidFill>
                  <a:schemeClr val="accent6">
                    <a:lumMod val="75000"/>
                  </a:schemeClr>
                </a:solidFill>
                <a:latin typeface="Times New Roman" pitchFamily="18" charset="0"/>
                <a:cs typeface="Times New Roman" pitchFamily="18" charset="0"/>
              </a:rPr>
              <a:t>Простые</a:t>
            </a:r>
          </a:p>
          <a:p>
            <a:endParaRPr lang="ru-RU" sz="2800" b="1" u="sng" dirty="0">
              <a:solidFill>
                <a:schemeClr val="accent6">
                  <a:lumMod val="75000"/>
                </a:schemeClr>
              </a:solidFill>
              <a:latin typeface="Times New Roman" pitchFamily="18" charset="0"/>
              <a:cs typeface="Times New Roman" pitchFamily="18" charset="0"/>
            </a:endParaRPr>
          </a:p>
        </p:txBody>
      </p:sp>
      <p:pic>
        <p:nvPicPr>
          <p:cNvPr id="4" name="Рисунок 3" descr="18027890.jpg"/>
          <p:cNvPicPr>
            <a:picLocks noChangeAspect="1"/>
          </p:cNvPicPr>
          <p:nvPr/>
        </p:nvPicPr>
        <p:blipFill>
          <a:blip r:embed="rId2" cstate="print"/>
          <a:stretch>
            <a:fillRect/>
          </a:stretch>
        </p:blipFill>
        <p:spPr>
          <a:xfrm>
            <a:off x="4211960" y="2708920"/>
            <a:ext cx="4350060" cy="290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800" cy="5509200"/>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«Белые и чёрные»</a:t>
            </a:r>
          </a:p>
          <a:p>
            <a:endParaRPr lang="ru-RU" sz="2400" dirty="0" smtClean="0">
              <a:solidFill>
                <a:schemeClr val="accent6">
                  <a:lumMod val="75000"/>
                </a:schemeClr>
              </a:solidFill>
              <a:latin typeface="Times New Roman" pitchFamily="18" charset="0"/>
              <a:cs typeface="Times New Roman" pitchFamily="18" charset="0"/>
            </a:endParaRPr>
          </a:p>
          <a:p>
            <a:endParaRPr lang="ru-RU" sz="2400"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шашки двух цветов</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шахматное поле</a:t>
            </a:r>
          </a:p>
          <a:p>
            <a:pPr>
              <a:buFont typeface="Arial" pitchFamily="34" charset="0"/>
              <a:buChar char="•"/>
            </a:pPr>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endParaRPr lang="ru-RU" sz="2400" dirty="0">
              <a:solidFill>
                <a:schemeClr val="accent6">
                  <a:lumMod val="75000"/>
                </a:schemeClr>
              </a:solidFill>
              <a:latin typeface="Times New Roman" pitchFamily="18" charset="0"/>
              <a:cs typeface="Times New Roman" pitchFamily="18" charset="0"/>
            </a:endParaRPr>
          </a:p>
          <a:p>
            <a:pPr>
              <a:buFont typeface="Arial" pitchFamily="34" charset="0"/>
              <a:buChar char="•"/>
            </a:pP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расставить белые шашки на чёрные клетки,</a:t>
            </a:r>
          </a:p>
          <a:p>
            <a:r>
              <a:rPr lang="ru-RU" sz="2400" dirty="0" smtClean="0">
                <a:solidFill>
                  <a:schemeClr val="accent6">
                    <a:lumMod val="75000"/>
                  </a:schemeClr>
                </a:solidFill>
                <a:latin typeface="Times New Roman" pitchFamily="18" charset="0"/>
                <a:cs typeface="Times New Roman" pitchFamily="18" charset="0"/>
              </a:rPr>
              <a:t>Чёрные шашки – на белые.</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тот, кто быстрее расставит свои шашки.</a:t>
            </a:r>
          </a:p>
          <a:p>
            <a:endParaRPr lang="ru-RU" sz="2400" dirty="0">
              <a:solidFill>
                <a:schemeClr val="accent6">
                  <a:lumMod val="75000"/>
                </a:schemeClr>
              </a:solidFill>
              <a:latin typeface="Times New Roman" pitchFamily="18" charset="0"/>
              <a:cs typeface="Times New Roman" pitchFamily="18" charset="0"/>
            </a:endParaRPr>
          </a:p>
        </p:txBody>
      </p:sp>
      <p:pic>
        <p:nvPicPr>
          <p:cNvPr id="3" name="Рисунок 2" descr="1346-000big.png"/>
          <p:cNvPicPr>
            <a:picLocks noChangeAspect="1"/>
          </p:cNvPicPr>
          <p:nvPr/>
        </p:nvPicPr>
        <p:blipFill>
          <a:blip r:embed="rId2" cstate="print"/>
          <a:stretch>
            <a:fillRect/>
          </a:stretch>
        </p:blipFill>
        <p:spPr>
          <a:xfrm>
            <a:off x="5796136" y="1412776"/>
            <a:ext cx="2376264" cy="2376264"/>
          </a:xfrm>
          <a:prstGeom prst="rect">
            <a:avLst/>
          </a:prstGeom>
        </p:spPr>
      </p:pic>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800" cy="6617196"/>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«Волк и овцы»</a:t>
            </a:r>
          </a:p>
          <a:p>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шахматная доска</a:t>
            </a:r>
          </a:p>
          <a:p>
            <a:pPr>
              <a:buFont typeface="Arial" pitchFamily="34" charset="0"/>
              <a:buChar char="•"/>
            </a:pPr>
            <a:r>
              <a:rPr lang="ru-RU" sz="2400" dirty="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белые шашки – 4 штуки</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чёрная шашка – 1 штука</a:t>
            </a: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волк должен пробраться на первую горизонталь соперника, овцы – помешать ему. Игру начинает волк. Белые шашки ходят только вперёд по диагонали, чёрная – вперёд и назад по диагонали.</a:t>
            </a: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о</a:t>
            </a:r>
            <a:r>
              <a:rPr lang="ru-RU" sz="2400" dirty="0" smtClean="0">
                <a:solidFill>
                  <a:schemeClr val="accent6">
                    <a:lumMod val="75000"/>
                  </a:schemeClr>
                </a:solidFill>
                <a:latin typeface="Times New Roman" pitchFamily="18" charset="0"/>
                <a:cs typeface="Times New Roman" pitchFamily="18" charset="0"/>
              </a:rPr>
              <a:t>вцы, если волк окружён и не может сделать ход;</a:t>
            </a: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в</a:t>
            </a:r>
            <a:r>
              <a:rPr lang="ru-RU" sz="2400" dirty="0" smtClean="0">
                <a:solidFill>
                  <a:schemeClr val="accent6">
                    <a:lumMod val="75000"/>
                  </a:schemeClr>
                </a:solidFill>
                <a:latin typeface="Times New Roman" pitchFamily="18" charset="0"/>
                <a:cs typeface="Times New Roman" pitchFamily="18" charset="0"/>
              </a:rPr>
              <a:t>олк, если ему удалось перейти на первую горизонталь противника.</a:t>
            </a:r>
          </a:p>
          <a:p>
            <a:endParaRPr lang="ru-RU" sz="2400" dirty="0">
              <a:solidFill>
                <a:schemeClr val="accent6">
                  <a:lumMod val="75000"/>
                </a:schemeClr>
              </a:solidFill>
              <a:latin typeface="Times New Roman" pitchFamily="18" charset="0"/>
              <a:cs typeface="Times New Roman" pitchFamily="18" charset="0"/>
            </a:endParaRPr>
          </a:p>
        </p:txBody>
      </p:sp>
      <p:pic>
        <p:nvPicPr>
          <p:cNvPr id="5" name="Рисунок 4" descr="S34UR1YJAVKASMrfAACRisd3j9c51.jpeg"/>
          <p:cNvPicPr>
            <a:picLocks noChangeAspect="1"/>
          </p:cNvPicPr>
          <p:nvPr/>
        </p:nvPicPr>
        <p:blipFill>
          <a:blip r:embed="rId2" cstate="print"/>
          <a:srcRect l="2662" t="14301" b="25850"/>
          <a:stretch>
            <a:fillRect/>
          </a:stretch>
        </p:blipFill>
        <p:spPr>
          <a:xfrm>
            <a:off x="5796136" y="908720"/>
            <a:ext cx="2633464" cy="2698671"/>
          </a:xfrm>
          <a:prstGeom prst="rect">
            <a:avLst/>
          </a:prstGeom>
        </p:spPr>
      </p:pic>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wns_1.jpg"/>
          <p:cNvPicPr>
            <a:picLocks noChangeAspect="1"/>
          </p:cNvPicPr>
          <p:nvPr/>
        </p:nvPicPr>
        <p:blipFill>
          <a:blip r:embed="rId2" cstate="print"/>
          <a:stretch>
            <a:fillRect/>
          </a:stretch>
        </p:blipFill>
        <p:spPr>
          <a:xfrm>
            <a:off x="5868144" y="1052736"/>
            <a:ext cx="1152128" cy="1351415"/>
          </a:xfrm>
          <a:prstGeom prst="rect">
            <a:avLst/>
          </a:prstGeom>
        </p:spPr>
      </p:pic>
      <p:pic>
        <p:nvPicPr>
          <p:cNvPr id="5" name="Рисунок 4" descr="234-900x900.jpg"/>
          <p:cNvPicPr>
            <a:picLocks noChangeAspect="1"/>
          </p:cNvPicPr>
          <p:nvPr/>
        </p:nvPicPr>
        <p:blipFill>
          <a:blip r:embed="rId3" cstate="print"/>
          <a:stretch>
            <a:fillRect/>
          </a:stretch>
        </p:blipFill>
        <p:spPr>
          <a:xfrm>
            <a:off x="7236296" y="980728"/>
            <a:ext cx="1584176" cy="1584176"/>
          </a:xfrm>
          <a:prstGeom prst="rect">
            <a:avLst/>
          </a:prstGeom>
        </p:spPr>
      </p:pic>
      <p:sp>
        <p:nvSpPr>
          <p:cNvPr id="2" name="TextBox 1"/>
          <p:cNvSpPr txBox="1"/>
          <p:nvPr/>
        </p:nvSpPr>
        <p:spPr>
          <a:xfrm>
            <a:off x="1475657" y="476672"/>
            <a:ext cx="7200800" cy="6617196"/>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«Меткий стрелок»</a:t>
            </a:r>
          </a:p>
          <a:p>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шахматная доска</a:t>
            </a:r>
          </a:p>
          <a:p>
            <a:pPr>
              <a:buFont typeface="Arial" pitchFamily="34" charset="0"/>
              <a:buChar char="•"/>
            </a:pPr>
            <a:r>
              <a:rPr lang="ru-RU" sz="2400" dirty="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фишки цветные – 32 штуки</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парные карточки с цифрами от 1 до 8 – 16 штук</a:t>
            </a:r>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от 2 игроков</a:t>
            </a: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a:t>
            </a:r>
            <a:r>
              <a:rPr lang="ru-RU" sz="2400" dirty="0" smtClean="0">
                <a:solidFill>
                  <a:schemeClr val="accent6">
                    <a:lumMod val="75000"/>
                  </a:schemeClr>
                </a:solidFill>
                <a:latin typeface="Times New Roman" pitchFamily="18" charset="0"/>
                <a:cs typeface="Times New Roman" pitchFamily="18" charset="0"/>
              </a:rPr>
              <a:t> фишки расставляют в произвольном порядке на игровом поле. Карточки раскладывают на столе цифрами вниз. Первый игрок берёт 2 любые карточки. Он может снять фишку с клетки, номер горизонтали и вертикали которой соответствуют выпавшим на карточках номерам. Следующий игрок делает то же самое. Игра заканчивается, когда на поле не останется ни одной фишки.</a:t>
            </a: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участник, набравший максимальное количество фишек.</a:t>
            </a:r>
            <a:endParaRPr lang="ru-RU" sz="2400" u="sng" dirty="0" smtClean="0">
              <a:solidFill>
                <a:schemeClr val="accent6">
                  <a:lumMod val="75000"/>
                </a:schemeClr>
              </a:solidFill>
              <a:latin typeface="Times New Roman" pitchFamily="18" charset="0"/>
              <a:cs typeface="Times New Roman" pitchFamily="18" charset="0"/>
            </a:endParaRPr>
          </a:p>
          <a:p>
            <a:endParaRPr lang="ru-RU" sz="2400" dirty="0">
              <a:solidFill>
                <a:schemeClr val="accent6">
                  <a:lumMod val="75000"/>
                </a:schemeClr>
              </a:solidFill>
              <a:latin typeface="Times New Roman" pitchFamily="18" charset="0"/>
              <a:cs typeface="Times New Roman" pitchFamily="18" charset="0"/>
            </a:endParaRPr>
          </a:p>
        </p:txBody>
      </p:sp>
      <p:pic>
        <p:nvPicPr>
          <p:cNvPr id="4" name="Рисунок 3" descr="i.jpg"/>
          <p:cNvPicPr>
            <a:picLocks noChangeAspect="1"/>
          </p:cNvPicPr>
          <p:nvPr/>
        </p:nvPicPr>
        <p:blipFill>
          <a:blip r:embed="rId4" cstate="print"/>
          <a:stretch>
            <a:fillRect/>
          </a:stretch>
        </p:blipFill>
        <p:spPr>
          <a:xfrm>
            <a:off x="6876256" y="404664"/>
            <a:ext cx="1080120" cy="643285"/>
          </a:xfrm>
          <a:prstGeom prst="rect">
            <a:avLst/>
          </a:prstGeom>
        </p:spPr>
      </p:pic>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548680"/>
            <a:ext cx="6610912" cy="4124206"/>
          </a:xfrm>
          <a:prstGeom prst="rect">
            <a:avLst/>
          </a:prstGeom>
          <a:noFill/>
        </p:spPr>
        <p:txBody>
          <a:bodyPr wrap="none" rtlCol="0">
            <a:spAutoFit/>
          </a:bodyPr>
          <a:lstStyle/>
          <a:p>
            <a:endParaRPr lang="ru-RU" sz="5400" b="1" dirty="0" smtClean="0">
              <a:solidFill>
                <a:schemeClr val="accent6">
                  <a:lumMod val="75000"/>
                </a:schemeClr>
              </a:solidFill>
              <a:latin typeface="Times New Roman" pitchFamily="18" charset="0"/>
              <a:cs typeface="Times New Roman" pitchFamily="18" charset="0"/>
            </a:endParaRPr>
          </a:p>
          <a:p>
            <a:r>
              <a:rPr lang="ru-RU" sz="5400" b="1" dirty="0" smtClean="0">
                <a:solidFill>
                  <a:schemeClr val="accent6">
                    <a:lumMod val="75000"/>
                  </a:schemeClr>
                </a:solidFill>
                <a:latin typeface="Times New Roman" pitchFamily="18" charset="0"/>
                <a:cs typeface="Times New Roman" pitchFamily="18" charset="0"/>
              </a:rPr>
              <a:t>Игры на шахматной</a:t>
            </a:r>
          </a:p>
          <a:p>
            <a:r>
              <a:rPr lang="ru-RU" sz="5400" b="1" dirty="0" smtClean="0">
                <a:solidFill>
                  <a:schemeClr val="accent6">
                    <a:lumMod val="75000"/>
                  </a:schemeClr>
                </a:solidFill>
                <a:latin typeface="Times New Roman" pitchFamily="18" charset="0"/>
                <a:cs typeface="Times New Roman" pitchFamily="18" charset="0"/>
              </a:rPr>
              <a:t>доске</a:t>
            </a:r>
          </a:p>
          <a:p>
            <a:endParaRPr lang="ru-RU" sz="3600" b="1" u="sng" dirty="0" smtClean="0">
              <a:solidFill>
                <a:schemeClr val="accent6">
                  <a:lumMod val="75000"/>
                </a:schemeClr>
              </a:solidFill>
              <a:latin typeface="Times New Roman" pitchFamily="18" charset="0"/>
              <a:cs typeface="Times New Roman" pitchFamily="18" charset="0"/>
            </a:endParaRPr>
          </a:p>
          <a:p>
            <a:r>
              <a:rPr lang="ru-RU" sz="3600" b="1" u="sng" dirty="0" smtClean="0">
                <a:solidFill>
                  <a:schemeClr val="accent6">
                    <a:lumMod val="75000"/>
                  </a:schemeClr>
                </a:solidFill>
                <a:latin typeface="Times New Roman" pitchFamily="18" charset="0"/>
                <a:cs typeface="Times New Roman" pitchFamily="18" charset="0"/>
              </a:rPr>
              <a:t>Сложные</a:t>
            </a:r>
          </a:p>
          <a:p>
            <a:endParaRPr lang="ru-RU" sz="2800" b="1" u="sng" dirty="0">
              <a:solidFill>
                <a:schemeClr val="accent6">
                  <a:lumMod val="75000"/>
                </a:schemeClr>
              </a:solidFill>
              <a:latin typeface="Times New Roman" pitchFamily="18" charset="0"/>
              <a:cs typeface="Times New Roman" pitchFamily="18" charset="0"/>
            </a:endParaRPr>
          </a:p>
        </p:txBody>
      </p:sp>
      <p:pic>
        <p:nvPicPr>
          <p:cNvPr id="4" name="Рисунок 3" descr="18027890.jpg"/>
          <p:cNvPicPr>
            <a:picLocks noChangeAspect="1"/>
          </p:cNvPicPr>
          <p:nvPr/>
        </p:nvPicPr>
        <p:blipFill>
          <a:blip r:embed="rId2" cstate="print"/>
          <a:stretch>
            <a:fillRect/>
          </a:stretch>
        </p:blipFill>
        <p:spPr>
          <a:xfrm>
            <a:off x="4211960" y="2708920"/>
            <a:ext cx="4350060" cy="290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799" cy="5878532"/>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«Крестики - нолики»</a:t>
            </a:r>
          </a:p>
          <a:p>
            <a:endParaRPr lang="ru-RU" sz="2400" b="1" u="sng" dirty="0" smtClean="0">
              <a:solidFill>
                <a:schemeClr val="accent6">
                  <a:lumMod val="75000"/>
                </a:schemeClr>
              </a:solidFill>
              <a:latin typeface="Times New Roman" pitchFamily="18" charset="0"/>
              <a:cs typeface="Times New Roman" pitchFamily="18" charset="0"/>
            </a:endParaRPr>
          </a:p>
          <a:p>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шахматная доска</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шашки двух цветов</a:t>
            </a:r>
          </a:p>
          <a:p>
            <a:pPr>
              <a:buFont typeface="Arial" pitchFamily="34" charset="0"/>
              <a:buChar char="•"/>
            </a:pPr>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pPr>
              <a:buFont typeface="Wingdings" pitchFamily="2" charset="2"/>
              <a:buChar char="Ø"/>
            </a:pPr>
            <a:endParaRPr lang="ru-RU" sz="2400" dirty="0" smtClean="0">
              <a:solidFill>
                <a:schemeClr val="accent6">
                  <a:lumMod val="75000"/>
                </a:schemeClr>
              </a:solidFill>
              <a:latin typeface="Times New Roman" pitchFamily="18" charset="0"/>
              <a:cs typeface="Times New Roman" pitchFamily="18" charset="0"/>
            </a:endParaRPr>
          </a:p>
          <a:p>
            <a:endParaRPr lang="ru-RU" sz="2400" dirty="0" smtClean="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игроки по очереди выставляют на поле по одной шашке своего цвета так, чтобы выстроить линию из подряд идущих 3, 4 или 5 шашек (по договорённости), по горизонтали или вертикали.</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 </a:t>
            </a:r>
            <a:r>
              <a:rPr lang="ru-RU" sz="2400" dirty="0" smtClean="0">
                <a:solidFill>
                  <a:schemeClr val="accent6">
                    <a:lumMod val="75000"/>
                  </a:schemeClr>
                </a:solidFill>
                <a:latin typeface="Times New Roman" pitchFamily="18" charset="0"/>
                <a:cs typeface="Times New Roman" pitchFamily="18" charset="0"/>
              </a:rPr>
              <a:t>тот, кто первым справится с заданием.</a:t>
            </a:r>
            <a:endParaRPr lang="ru-RU" sz="2400" dirty="0">
              <a:solidFill>
                <a:schemeClr val="accent6">
                  <a:lumMod val="75000"/>
                </a:schemeClr>
              </a:solidFill>
              <a:latin typeface="Times New Roman" pitchFamily="18" charset="0"/>
              <a:cs typeface="Times New Roman" pitchFamily="18" charset="0"/>
            </a:endParaRPr>
          </a:p>
        </p:txBody>
      </p:sp>
      <p:pic>
        <p:nvPicPr>
          <p:cNvPr id="6" name="Рисунок 5" descr="Tic-Tac-Toe-Win.jpg"/>
          <p:cNvPicPr>
            <a:picLocks noChangeAspect="1"/>
          </p:cNvPicPr>
          <p:nvPr/>
        </p:nvPicPr>
        <p:blipFill>
          <a:blip r:embed="rId2" cstate="print"/>
          <a:stretch>
            <a:fillRect/>
          </a:stretch>
        </p:blipFill>
        <p:spPr>
          <a:xfrm>
            <a:off x="5004048" y="1340768"/>
            <a:ext cx="2808312" cy="2395706"/>
          </a:xfrm>
          <a:prstGeom prst="rect">
            <a:avLst/>
          </a:prstGeom>
        </p:spPr>
      </p:pic>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799" cy="6247864"/>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«Уголки»</a:t>
            </a:r>
          </a:p>
          <a:p>
            <a:endParaRPr lang="ru-RU" sz="2400" dirty="0" smtClean="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шашки двух цветов – 18(24) штук</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шахматная доска</a:t>
            </a: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pPr>
              <a:buFont typeface="Wingdings" pitchFamily="2" charset="2"/>
              <a:buChar char="Ø"/>
            </a:pPr>
            <a:endParaRPr lang="ru-RU" sz="2400" dirty="0" smtClean="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занять исходное положение противника. Игроки выстраивают свои шашки в левом нижнем углу. Ходить можно на одну клетку по горизонтали или вертикали, и по чёрным, и по белым клеткам. Если поле рядом с шашкой занято своей или чужой шашкой, а следующая клетка пустая, то через шашку можно перепрыгнуть. За один ход можно прыгать несколько раз, если расклад позволяет (занятые поля чередуются с пустыми).</a:t>
            </a: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 </a:t>
            </a:r>
            <a:r>
              <a:rPr lang="ru-RU" sz="2400" dirty="0" smtClean="0">
                <a:solidFill>
                  <a:schemeClr val="accent6">
                    <a:lumMod val="75000"/>
                  </a:schemeClr>
                </a:solidFill>
                <a:latin typeface="Times New Roman" pitchFamily="18" charset="0"/>
                <a:cs typeface="Times New Roman" pitchFamily="18" charset="0"/>
              </a:rPr>
              <a:t>тот, кто первым справится с заданием.</a:t>
            </a:r>
            <a:endParaRPr lang="ru-RU" sz="2400" dirty="0">
              <a:solidFill>
                <a:schemeClr val="accent6">
                  <a:lumMod val="75000"/>
                </a:schemeClr>
              </a:solidFill>
              <a:latin typeface="Times New Roman" pitchFamily="18" charset="0"/>
              <a:cs typeface="Times New Roman" pitchFamily="18" charset="0"/>
            </a:endParaRPr>
          </a:p>
        </p:txBody>
      </p:sp>
      <p:pic>
        <p:nvPicPr>
          <p:cNvPr id="5" name="Рисунок 4" descr="ugolki.png"/>
          <p:cNvPicPr>
            <a:picLocks noChangeAspect="1"/>
          </p:cNvPicPr>
          <p:nvPr/>
        </p:nvPicPr>
        <p:blipFill>
          <a:blip r:embed="rId2" cstate="print"/>
          <a:stretch>
            <a:fillRect/>
          </a:stretch>
        </p:blipFill>
        <p:spPr>
          <a:xfrm>
            <a:off x="6372200" y="476672"/>
            <a:ext cx="2336478" cy="2342108"/>
          </a:xfrm>
          <a:prstGeom prst="rect">
            <a:avLst/>
          </a:prstGeom>
        </p:spPr>
      </p:pic>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799" cy="6617196"/>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«Последняя шашка»</a:t>
            </a:r>
          </a:p>
          <a:p>
            <a:endParaRPr lang="ru-RU" sz="2400" dirty="0" smtClean="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шашки – 10 - 32 штуки</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шахматная доска</a:t>
            </a:r>
          </a:p>
          <a:p>
            <a:pPr>
              <a:buFont typeface="Arial" pitchFamily="34" charset="0"/>
              <a:buChar char="•"/>
            </a:pPr>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pPr>
              <a:buFont typeface="Wingdings" pitchFamily="2" charset="2"/>
              <a:buChar char="Ø"/>
            </a:pPr>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Ø"/>
            </a:pPr>
            <a:endParaRPr lang="ru-RU" sz="2400" dirty="0" smtClean="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вынудить соперника взять последнюю шашку. Игроки поочерёдно берут со стола 1, 2 или 3 шашки (по своему усмотрению).</a:t>
            </a:r>
          </a:p>
          <a:p>
            <a:endParaRPr lang="ru-RU" sz="2400" dirty="0" smtClean="0">
              <a:solidFill>
                <a:schemeClr val="accent6">
                  <a:lumMod val="75000"/>
                </a:schemeClr>
              </a:solidFill>
              <a:latin typeface="Times New Roman" pitchFamily="18" charset="0"/>
              <a:cs typeface="Times New Roman" pitchFamily="18" charset="0"/>
            </a:endParaRP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Игрок, взявший последнюю шашку, </a:t>
            </a:r>
            <a:r>
              <a:rPr lang="ru-RU" sz="2400" u="sng" dirty="0" smtClean="0">
                <a:solidFill>
                  <a:schemeClr val="accent6">
                    <a:lumMod val="75000"/>
                  </a:schemeClr>
                </a:solidFill>
                <a:latin typeface="Times New Roman" pitchFamily="18" charset="0"/>
                <a:cs typeface="Times New Roman" pitchFamily="18" charset="0"/>
              </a:rPr>
              <a:t>проигрывает.</a:t>
            </a: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Игрок, взявший последнюю шашку, </a:t>
            </a:r>
            <a:r>
              <a:rPr lang="ru-RU" sz="2400" u="sng" dirty="0" smtClean="0">
                <a:solidFill>
                  <a:schemeClr val="accent6">
                    <a:lumMod val="75000"/>
                  </a:schemeClr>
                </a:solidFill>
                <a:latin typeface="Times New Roman" pitchFamily="18" charset="0"/>
                <a:cs typeface="Times New Roman" pitchFamily="18" charset="0"/>
              </a:rPr>
              <a:t>выигрывает.</a:t>
            </a:r>
          </a:p>
          <a:p>
            <a:endParaRPr lang="ru-RU" sz="2400" u="sng" dirty="0" smtClean="0">
              <a:solidFill>
                <a:schemeClr val="accent6">
                  <a:lumMod val="75000"/>
                </a:schemeClr>
              </a:solidFill>
              <a:latin typeface="Times New Roman" pitchFamily="18" charset="0"/>
              <a:cs typeface="Times New Roman" pitchFamily="18" charset="0"/>
            </a:endParaRPr>
          </a:p>
          <a:p>
            <a:endParaRPr lang="ru-RU" sz="2400" u="sng" dirty="0">
              <a:solidFill>
                <a:schemeClr val="accent6">
                  <a:lumMod val="75000"/>
                </a:schemeClr>
              </a:solidFill>
              <a:latin typeface="Times New Roman" pitchFamily="18" charset="0"/>
              <a:cs typeface="Times New Roman" pitchFamily="18" charset="0"/>
            </a:endParaRPr>
          </a:p>
        </p:txBody>
      </p:sp>
      <p:pic>
        <p:nvPicPr>
          <p:cNvPr id="7" name="Рисунок 6" descr="sm.aspx.jpg"/>
          <p:cNvPicPr>
            <a:picLocks noChangeAspect="1"/>
          </p:cNvPicPr>
          <p:nvPr/>
        </p:nvPicPr>
        <p:blipFill>
          <a:blip r:embed="rId2" cstate="print"/>
          <a:srcRect t="18181"/>
          <a:stretch>
            <a:fillRect/>
          </a:stretch>
        </p:blipFill>
        <p:spPr>
          <a:xfrm>
            <a:off x="5724128" y="1484784"/>
            <a:ext cx="2376264" cy="1620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764704"/>
            <a:ext cx="5893986" cy="5262979"/>
          </a:xfrm>
          <a:prstGeom prst="rect">
            <a:avLst/>
          </a:prstGeom>
          <a:noFill/>
        </p:spPr>
        <p:txBody>
          <a:bodyPr wrap="none" rtlCol="0">
            <a:spAutoFit/>
          </a:bodyPr>
          <a:lstStyle/>
          <a:p>
            <a:r>
              <a:rPr lang="ru-RU" sz="3200" b="1" dirty="0" smtClean="0">
                <a:solidFill>
                  <a:schemeClr val="accent6">
                    <a:lumMod val="75000"/>
                  </a:schemeClr>
                </a:solidFill>
                <a:latin typeface="Times New Roman" pitchFamily="18" charset="0"/>
                <a:cs typeface="Times New Roman" pitchFamily="18" charset="0"/>
              </a:rPr>
              <a:t>Направлены на развитие</a:t>
            </a:r>
            <a:r>
              <a:rPr lang="ru-RU" sz="3200" b="1" dirty="0" smtClean="0">
                <a:solidFill>
                  <a:schemeClr val="accent6">
                    <a:lumMod val="75000"/>
                  </a:schemeClr>
                </a:solidFill>
                <a:latin typeface="Times New Roman" pitchFamily="18" charset="0"/>
                <a:cs typeface="Times New Roman" pitchFamily="18" charset="0"/>
              </a:rPr>
              <a:t>:</a:t>
            </a:r>
            <a:endParaRPr lang="ru-RU" sz="3200" b="1" dirty="0" smtClean="0">
              <a:solidFill>
                <a:schemeClr val="accent6">
                  <a:lumMod val="75000"/>
                </a:schemeClr>
              </a:solidFill>
              <a:latin typeface="Times New Roman" pitchFamily="18" charset="0"/>
              <a:cs typeface="Times New Roman" pitchFamily="18" charset="0"/>
            </a:endParaRP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в</a:t>
            </a:r>
            <a:r>
              <a:rPr lang="ru-RU" sz="2400" dirty="0" smtClean="0">
                <a:solidFill>
                  <a:schemeClr val="accent6">
                    <a:lumMod val="75000"/>
                  </a:schemeClr>
                </a:solidFill>
                <a:latin typeface="Times New Roman" pitchFamily="18" charset="0"/>
                <a:cs typeface="Times New Roman" pitchFamily="18" charset="0"/>
              </a:rPr>
              <a:t>нимания</a:t>
            </a: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п</a:t>
            </a:r>
            <a:r>
              <a:rPr lang="ru-RU" sz="2400" dirty="0" smtClean="0">
                <a:solidFill>
                  <a:schemeClr val="accent6">
                    <a:lumMod val="75000"/>
                  </a:schemeClr>
                </a:solidFill>
                <a:latin typeface="Times New Roman" pitchFamily="18" charset="0"/>
                <a:cs typeface="Times New Roman" pitchFamily="18" charset="0"/>
              </a:rPr>
              <a:t>амяти</a:t>
            </a: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м</a:t>
            </a:r>
            <a:r>
              <a:rPr lang="ru-RU" sz="2400" dirty="0" smtClean="0">
                <a:solidFill>
                  <a:schemeClr val="accent6">
                    <a:lumMod val="75000"/>
                  </a:schemeClr>
                </a:solidFill>
                <a:latin typeface="Times New Roman" pitchFamily="18" charset="0"/>
                <a:cs typeface="Times New Roman" pitchFamily="18" charset="0"/>
              </a:rPr>
              <a:t>елкой </a:t>
            </a:r>
            <a:r>
              <a:rPr lang="ru-RU" sz="2400" dirty="0" smtClean="0">
                <a:solidFill>
                  <a:schemeClr val="accent6">
                    <a:lumMod val="75000"/>
                  </a:schemeClr>
                </a:solidFill>
                <a:latin typeface="Times New Roman" pitchFamily="18" charset="0"/>
                <a:cs typeface="Times New Roman" pitchFamily="18" charset="0"/>
              </a:rPr>
              <a:t>моторики</a:t>
            </a: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м</a:t>
            </a:r>
            <a:r>
              <a:rPr lang="ru-RU" sz="2400" dirty="0" smtClean="0">
                <a:solidFill>
                  <a:schemeClr val="accent6">
                    <a:lumMod val="75000"/>
                  </a:schemeClr>
                </a:solidFill>
                <a:latin typeface="Times New Roman" pitchFamily="18" charset="0"/>
                <a:cs typeface="Times New Roman" pitchFamily="18" charset="0"/>
              </a:rPr>
              <a:t>ыслительных операций</a:t>
            </a:r>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логического </a:t>
            </a:r>
            <a:r>
              <a:rPr lang="ru-RU" sz="2400" dirty="0" smtClean="0">
                <a:solidFill>
                  <a:schemeClr val="accent6">
                    <a:lumMod val="75000"/>
                  </a:schemeClr>
                </a:solidFill>
                <a:latin typeface="Times New Roman" pitchFamily="18" charset="0"/>
                <a:cs typeface="Times New Roman" pitchFamily="18" charset="0"/>
              </a:rPr>
              <a:t>мышления</a:t>
            </a:r>
          </a:p>
          <a:p>
            <a:pPr>
              <a:buFont typeface="Wingdings" pitchFamily="2" charset="2"/>
              <a:buChar char="ü"/>
            </a:pPr>
            <a:endParaRPr lang="ru-RU" sz="2400" dirty="0" smtClean="0">
              <a:solidFill>
                <a:schemeClr val="accent6">
                  <a:lumMod val="75000"/>
                </a:schemeClr>
              </a:solidFill>
              <a:latin typeface="Times New Roman" pitchFamily="18" charset="0"/>
              <a:cs typeface="Times New Roman" pitchFamily="18" charset="0"/>
            </a:endParaRPr>
          </a:p>
          <a:p>
            <a:r>
              <a:rPr lang="ru-RU" sz="3200" b="1" dirty="0" smtClean="0">
                <a:solidFill>
                  <a:schemeClr val="accent6">
                    <a:lumMod val="75000"/>
                  </a:schemeClr>
                </a:solidFill>
                <a:latin typeface="Times New Roman" pitchFamily="18" charset="0"/>
                <a:cs typeface="Times New Roman" pitchFamily="18" charset="0"/>
              </a:rPr>
              <a:t>Способствуют формированию </a:t>
            </a:r>
          </a:p>
          <a:p>
            <a:r>
              <a:rPr lang="ru-RU" sz="3200" b="1" dirty="0" smtClean="0">
                <a:solidFill>
                  <a:schemeClr val="accent6">
                    <a:lumMod val="75000"/>
                  </a:schemeClr>
                </a:solidFill>
                <a:latin typeface="Times New Roman" pitchFamily="18" charset="0"/>
                <a:cs typeface="Times New Roman" pitchFamily="18" charset="0"/>
              </a:rPr>
              <a:t>математических понятий:</a:t>
            </a:r>
            <a:endParaRPr lang="ru-RU" sz="3200" b="1" dirty="0" smtClean="0">
              <a:solidFill>
                <a:schemeClr val="accent6">
                  <a:lumMod val="75000"/>
                </a:schemeClr>
              </a:solidFill>
              <a:latin typeface="Times New Roman" pitchFamily="18" charset="0"/>
              <a:cs typeface="Times New Roman" pitchFamily="18" charset="0"/>
            </a:endParaRP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вычислительные операции</a:t>
            </a:r>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к</a:t>
            </a:r>
            <a:r>
              <a:rPr lang="ru-RU" sz="2400" dirty="0" smtClean="0">
                <a:solidFill>
                  <a:schemeClr val="accent6">
                    <a:lumMod val="75000"/>
                  </a:schemeClr>
                </a:solidFill>
                <a:latin typeface="Times New Roman" pitchFamily="18" charset="0"/>
                <a:cs typeface="Times New Roman" pitchFamily="18" charset="0"/>
              </a:rPr>
              <a:t>оличество и счёт</a:t>
            </a: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с</a:t>
            </a:r>
            <a:r>
              <a:rPr lang="ru-RU" sz="2400" dirty="0" smtClean="0">
                <a:solidFill>
                  <a:schemeClr val="accent6">
                    <a:lumMod val="75000"/>
                  </a:schemeClr>
                </a:solidFill>
                <a:latin typeface="Times New Roman" pitchFamily="18" charset="0"/>
                <a:cs typeface="Times New Roman" pitchFamily="18" charset="0"/>
              </a:rPr>
              <a:t>равнение чисел</a:t>
            </a:r>
          </a:p>
          <a:p>
            <a:pPr>
              <a:buFont typeface="Wingdings" pitchFamily="2" charset="2"/>
              <a:buChar char="ü"/>
            </a:pPr>
            <a:r>
              <a:rPr lang="ru-RU" sz="2400" dirty="0">
                <a:solidFill>
                  <a:schemeClr val="accent6">
                    <a:lumMod val="75000"/>
                  </a:schemeClr>
                </a:solidFill>
                <a:latin typeface="Times New Roman" pitchFamily="18" charset="0"/>
                <a:cs typeface="Times New Roman" pitchFamily="18" charset="0"/>
              </a:rPr>
              <a:t>п</a:t>
            </a:r>
            <a:r>
              <a:rPr lang="ru-RU" sz="2400" dirty="0" smtClean="0">
                <a:solidFill>
                  <a:schemeClr val="accent6">
                    <a:lumMod val="75000"/>
                  </a:schemeClr>
                </a:solidFill>
                <a:latin typeface="Times New Roman" pitchFamily="18" charset="0"/>
                <a:cs typeface="Times New Roman" pitchFamily="18" charset="0"/>
              </a:rPr>
              <a:t>онятия чётного и нечётного числа</a:t>
            </a:r>
            <a:endParaRPr lang="ru-RU" sz="2400" dirty="0">
              <a:solidFill>
                <a:schemeClr val="accent6">
                  <a:lumMod val="75000"/>
                </a:schemeClr>
              </a:solidFill>
              <a:latin typeface="Times New Roman" pitchFamily="18" charset="0"/>
              <a:cs typeface="Times New Roman" pitchFamily="18" charset="0"/>
            </a:endParaRPr>
          </a:p>
        </p:txBody>
      </p:sp>
      <p:pic>
        <p:nvPicPr>
          <p:cNvPr id="3" name="Рисунок 2" descr="685620fee4b4987782d341409a396236.773x1000x1.jpg"/>
          <p:cNvPicPr>
            <a:picLocks noChangeAspect="1"/>
          </p:cNvPicPr>
          <p:nvPr/>
        </p:nvPicPr>
        <p:blipFill>
          <a:blip r:embed="rId2" cstate="print"/>
          <a:stretch>
            <a:fillRect/>
          </a:stretch>
        </p:blipFill>
        <p:spPr>
          <a:xfrm>
            <a:off x="6948264" y="836712"/>
            <a:ext cx="1855144" cy="2399928"/>
          </a:xfrm>
          <a:prstGeom prst="rect">
            <a:avLst/>
          </a:prstGeom>
        </p:spPr>
      </p:pic>
      <p:pic>
        <p:nvPicPr>
          <p:cNvPr id="4" name="Рисунок 3" descr="поп.jpg"/>
          <p:cNvPicPr>
            <a:picLocks noChangeAspect="1"/>
          </p:cNvPicPr>
          <p:nvPr/>
        </p:nvPicPr>
        <p:blipFill>
          <a:blip r:embed="rId3" cstate="print"/>
          <a:stretch>
            <a:fillRect/>
          </a:stretch>
        </p:blipFill>
        <p:spPr>
          <a:xfrm>
            <a:off x="7092280" y="4437112"/>
            <a:ext cx="1556792" cy="1556792"/>
          </a:xfrm>
          <a:prstGeom prst="rect">
            <a:avLst/>
          </a:prstGeom>
        </p:spPr>
      </p:pic>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548680"/>
            <a:ext cx="2674130" cy="3293209"/>
          </a:xfrm>
          <a:prstGeom prst="rect">
            <a:avLst/>
          </a:prstGeom>
          <a:noFill/>
        </p:spPr>
        <p:txBody>
          <a:bodyPr wrap="none" rtlCol="0">
            <a:spAutoFit/>
          </a:bodyPr>
          <a:lstStyle/>
          <a:p>
            <a:endParaRPr lang="ru-RU" sz="5400" b="1" dirty="0" smtClean="0">
              <a:solidFill>
                <a:schemeClr val="accent6">
                  <a:lumMod val="75000"/>
                </a:schemeClr>
              </a:solidFill>
              <a:latin typeface="Times New Roman" pitchFamily="18" charset="0"/>
              <a:cs typeface="Times New Roman" pitchFamily="18" charset="0"/>
            </a:endParaRPr>
          </a:p>
          <a:p>
            <a:r>
              <a:rPr lang="ru-RU" sz="5400" b="1" dirty="0" smtClean="0">
                <a:solidFill>
                  <a:schemeClr val="accent6">
                    <a:lumMod val="75000"/>
                  </a:schemeClr>
                </a:solidFill>
                <a:latin typeface="Times New Roman" pitchFamily="18" charset="0"/>
                <a:cs typeface="Times New Roman" pitchFamily="18" charset="0"/>
              </a:rPr>
              <a:t>Шашки</a:t>
            </a:r>
          </a:p>
          <a:p>
            <a:endParaRPr lang="ru-RU" sz="3600" b="1" u="sng" dirty="0" smtClean="0">
              <a:solidFill>
                <a:schemeClr val="accent6">
                  <a:lumMod val="75000"/>
                </a:schemeClr>
              </a:solidFill>
              <a:latin typeface="Times New Roman" pitchFamily="18" charset="0"/>
              <a:cs typeface="Times New Roman" pitchFamily="18" charset="0"/>
            </a:endParaRPr>
          </a:p>
          <a:p>
            <a:endParaRPr lang="ru-RU" sz="3600" b="1" u="sng" dirty="0" smtClean="0">
              <a:solidFill>
                <a:schemeClr val="accent6">
                  <a:lumMod val="75000"/>
                </a:schemeClr>
              </a:solidFill>
              <a:latin typeface="Times New Roman" pitchFamily="18" charset="0"/>
              <a:cs typeface="Times New Roman" pitchFamily="18" charset="0"/>
            </a:endParaRPr>
          </a:p>
          <a:p>
            <a:endParaRPr lang="ru-RU" sz="2800" b="1" u="sng" dirty="0">
              <a:solidFill>
                <a:schemeClr val="accent6">
                  <a:lumMod val="75000"/>
                </a:schemeClr>
              </a:solidFill>
              <a:latin typeface="Times New Roman" pitchFamily="18" charset="0"/>
              <a:cs typeface="Times New Roman" pitchFamily="18" charset="0"/>
            </a:endParaRPr>
          </a:p>
        </p:txBody>
      </p:sp>
      <p:pic>
        <p:nvPicPr>
          <p:cNvPr id="5" name="Рисунок 4" descr="89172_big.jpg.png"/>
          <p:cNvPicPr>
            <a:picLocks noChangeAspect="1"/>
          </p:cNvPicPr>
          <p:nvPr/>
        </p:nvPicPr>
        <p:blipFill>
          <a:blip r:embed="rId2" cstate="print"/>
          <a:stretch>
            <a:fillRect/>
          </a:stretch>
        </p:blipFill>
        <p:spPr>
          <a:xfrm>
            <a:off x="2771800" y="2132856"/>
            <a:ext cx="5682740" cy="4262055"/>
          </a:xfrm>
          <a:prstGeom prst="rect">
            <a:avLst/>
          </a:prstGeom>
        </p:spPr>
      </p:pic>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76672"/>
            <a:ext cx="7272808" cy="6063198"/>
          </a:xfrm>
          <a:prstGeom prst="rect">
            <a:avLst/>
          </a:prstGeom>
          <a:noFill/>
        </p:spPr>
        <p:txBody>
          <a:bodyPr wrap="square" rtlCol="0">
            <a:spAutoFit/>
          </a:bodyPr>
          <a:lstStyle/>
          <a:p>
            <a:pPr>
              <a:buFont typeface="Wingdings" pitchFamily="2" charset="2"/>
              <a:buChar char="v"/>
            </a:pPr>
            <a:r>
              <a:rPr lang="ru-RU" sz="2800" b="1" dirty="0" smtClean="0">
                <a:solidFill>
                  <a:schemeClr val="accent6">
                    <a:lumMod val="75000"/>
                  </a:schemeClr>
                </a:solidFill>
                <a:latin typeface="Times New Roman" pitchFamily="18" charset="0"/>
                <a:cs typeface="Times New Roman" pitchFamily="18" charset="0"/>
              </a:rPr>
              <a:t>Русские шашки (24 шт.)</a:t>
            </a:r>
          </a:p>
          <a:p>
            <a:endParaRPr lang="ru-RU" sz="2800" b="1" dirty="0" smtClean="0">
              <a:solidFill>
                <a:schemeClr val="accent6">
                  <a:lumMod val="75000"/>
                </a:schemeClr>
              </a:solidFill>
              <a:latin typeface="Times New Roman" pitchFamily="18" charset="0"/>
              <a:cs typeface="Times New Roman" pitchFamily="18" charset="0"/>
            </a:endParaRPr>
          </a:p>
          <a:p>
            <a:pPr>
              <a:buFont typeface="Wingdings" pitchFamily="2" charset="2"/>
              <a:buChar char="v"/>
            </a:pPr>
            <a:r>
              <a:rPr lang="ru-RU" sz="2800" b="1" dirty="0" smtClean="0">
                <a:solidFill>
                  <a:schemeClr val="accent6">
                    <a:lumMod val="75000"/>
                  </a:schemeClr>
                </a:solidFill>
                <a:latin typeface="Times New Roman" pitchFamily="18" charset="0"/>
                <a:cs typeface="Times New Roman" pitchFamily="18" charset="0"/>
              </a:rPr>
              <a:t>Поддавки (24 шт.)</a:t>
            </a:r>
          </a:p>
          <a:p>
            <a:endParaRPr lang="ru-RU" sz="2800" b="1" dirty="0" smtClean="0">
              <a:solidFill>
                <a:schemeClr val="accent6">
                  <a:lumMod val="75000"/>
                </a:schemeClr>
              </a:solidFill>
              <a:latin typeface="Times New Roman" pitchFamily="18" charset="0"/>
              <a:cs typeface="Times New Roman" pitchFamily="18" charset="0"/>
            </a:endParaRPr>
          </a:p>
          <a:p>
            <a:r>
              <a:rPr lang="ru-RU" sz="2000" dirty="0" smtClean="0">
                <a:solidFill>
                  <a:schemeClr val="accent6">
                    <a:lumMod val="75000"/>
                  </a:schemeClr>
                </a:solidFill>
                <a:latin typeface="Times New Roman" pitchFamily="18" charset="0"/>
                <a:cs typeface="Times New Roman" pitchFamily="18" charset="0"/>
              </a:rPr>
              <a:t>Правила игры в шашки-поддавки аналогичны правилам в русские шашки, только цель игры - отдать или запереть все свои шашки.</a:t>
            </a:r>
          </a:p>
          <a:p>
            <a:endParaRPr lang="ru-RU" sz="2000" b="1" dirty="0" smtClean="0">
              <a:solidFill>
                <a:schemeClr val="accent6">
                  <a:lumMod val="75000"/>
                </a:schemeClr>
              </a:solidFill>
              <a:latin typeface="Times New Roman" pitchFamily="18" charset="0"/>
              <a:cs typeface="Times New Roman" pitchFamily="18" charset="0"/>
            </a:endParaRPr>
          </a:p>
          <a:p>
            <a:pPr>
              <a:buFont typeface="Wingdings" pitchFamily="2" charset="2"/>
              <a:buChar char="v"/>
            </a:pPr>
            <a:r>
              <a:rPr lang="ru-RU" sz="2800" b="1" dirty="0" smtClean="0">
                <a:solidFill>
                  <a:schemeClr val="accent6">
                    <a:lumMod val="75000"/>
                  </a:schemeClr>
                </a:solidFill>
                <a:latin typeface="Times New Roman" pitchFamily="18" charset="0"/>
                <a:cs typeface="Times New Roman" pitchFamily="18" charset="0"/>
              </a:rPr>
              <a:t>Американские шашки (24 шт.)</a:t>
            </a:r>
          </a:p>
          <a:p>
            <a:pPr>
              <a:buFont typeface="Wingdings" pitchFamily="2" charset="2"/>
              <a:buChar char="v"/>
            </a:pPr>
            <a:endParaRPr lang="ru-RU" sz="2800" b="1" dirty="0" smtClean="0">
              <a:solidFill>
                <a:schemeClr val="accent6">
                  <a:lumMod val="75000"/>
                </a:schemeClr>
              </a:solidFill>
              <a:latin typeface="Times New Roman" pitchFamily="18" charset="0"/>
              <a:cs typeface="Times New Roman" pitchFamily="18" charset="0"/>
            </a:endParaRPr>
          </a:p>
          <a:p>
            <a:r>
              <a:rPr lang="ru-RU" sz="2000" dirty="0" smtClean="0">
                <a:solidFill>
                  <a:schemeClr val="accent6">
                    <a:lumMod val="75000"/>
                  </a:schemeClr>
                </a:solidFill>
                <a:latin typeface="Times New Roman" pitchFamily="18" charset="0"/>
                <a:cs typeface="Times New Roman" pitchFamily="18" charset="0"/>
              </a:rPr>
              <a:t>Игра проводится по правилам «Русских шашек». Отличительной особенностью является то,  что по достижении восьмой горизонтали шашка не превращается в дамку, а остаётся простой шашкой.</a:t>
            </a:r>
          </a:p>
          <a:p>
            <a:r>
              <a:rPr lang="ru-RU" sz="2000" dirty="0" smtClean="0">
                <a:solidFill>
                  <a:schemeClr val="accent6">
                    <a:lumMod val="75000"/>
                  </a:schemeClr>
                </a:solidFill>
                <a:latin typeface="Times New Roman" pitchFamily="18" charset="0"/>
                <a:cs typeface="Times New Roman" pitchFamily="18" charset="0"/>
              </a:rPr>
              <a:t>В случае, если у обоих игроков остались шашки, стоящие на последней горизонтали (ни у одного игрока нет возможности хода), объявляется ничья.</a:t>
            </a:r>
          </a:p>
        </p:txBody>
      </p:sp>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60648"/>
            <a:ext cx="8100392" cy="6617196"/>
          </a:xfrm>
          <a:prstGeom prst="rect">
            <a:avLst/>
          </a:prstGeom>
        </p:spPr>
        <p:txBody>
          <a:bodyPr wrap="square">
            <a:spAutoFit/>
          </a:bodyPr>
          <a:lstStyle/>
          <a:p>
            <a:pPr>
              <a:buFont typeface="Wingdings" pitchFamily="2" charset="2"/>
              <a:buChar char="v"/>
            </a:pPr>
            <a:r>
              <a:rPr lang="ru-RU" sz="2800" b="1" dirty="0" smtClean="0">
                <a:solidFill>
                  <a:schemeClr val="accent6">
                    <a:lumMod val="75000"/>
                  </a:schemeClr>
                </a:solidFill>
                <a:latin typeface="Times New Roman" pitchFamily="18" charset="0"/>
                <a:cs typeface="Times New Roman" pitchFamily="18" charset="0"/>
              </a:rPr>
              <a:t> Турецкие шашки (32 шт.)</a:t>
            </a:r>
          </a:p>
          <a:p>
            <a:r>
              <a:rPr lang="ru-RU" dirty="0" smtClean="0">
                <a:solidFill>
                  <a:schemeClr val="accent6">
                    <a:lumMod val="75000"/>
                  </a:schemeClr>
                </a:solidFill>
                <a:latin typeface="Times New Roman" pitchFamily="18" charset="0"/>
                <a:cs typeface="Times New Roman" pitchFamily="18" charset="0"/>
              </a:rPr>
              <a:t>Главная особенность турецких шашек — ходы и взятия шашками делаются по горизонталям и вертикалям, а не по диагоналям, как в большинстве популярных видах шашек. Соответственно отличается и первоначальная расстановка шашек.  На 64-клеточной доске соперники расставляют свои 16 шашек на всех клетках второй и третьей горизонталях. Шашка может ходить только на 1 клетку влево, вправо или вперед. Взятие шашки соперника обязательно и оно возможно, если за ней есть свободное поле, иными словами вы перескакиваете через нее и снимаете с доски вражескую шашку. Если после взятия возможно продолжить брать шашки противника, то вы обязаны это делать. Ходить и есть назад простая шашка не может. Шашка, дошедшая до последней горизонтали, становится дамкой. Если она попадает на восьмую горизонталь в результате взятия и есть возможность съесть вражескую шашку, по правилам простой, то она берет ее и становится дамкой только по завершении хода. То есть, здесь действует аналогичное  правило, как в международных шашках, а не по правилам игры в русские шашки, где, превратившись в дамку можно сразу есть по правилам дамки, не дожидаясь следующего хода.</a:t>
            </a:r>
          </a:p>
          <a:p>
            <a:r>
              <a:rPr lang="ru-RU" dirty="0" smtClean="0">
                <a:solidFill>
                  <a:schemeClr val="accent6">
                    <a:lumMod val="75000"/>
                  </a:schemeClr>
                </a:solidFill>
                <a:latin typeface="Times New Roman" pitchFamily="18" charset="0"/>
                <a:cs typeface="Times New Roman" pitchFamily="18" charset="0"/>
              </a:rPr>
              <a:t>Дамка в турецких шашках ходит и ест в любом направлении по горизонтали или вертикали на сколько угодно клеток. Цель игры в турецкие шашки, такая же, как и в другие виды — лишить соперника возможности ходить. Чаще всего это достигается поеданием всех шашек оппонента. Если вы заперли шашки противника, то тоже выиграли партию.</a:t>
            </a:r>
          </a:p>
          <a:p>
            <a:endParaRPr lang="ru-RU" b="1" dirty="0">
              <a:solidFill>
                <a:schemeClr val="accent6">
                  <a:lumMod val="75000"/>
                </a:schemeClr>
              </a:solidFill>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88640"/>
            <a:ext cx="7344816" cy="4124206"/>
          </a:xfrm>
          <a:prstGeom prst="rect">
            <a:avLst/>
          </a:prstGeom>
          <a:noFill/>
        </p:spPr>
        <p:txBody>
          <a:bodyPr wrap="square" rtlCol="0">
            <a:spAutoFit/>
          </a:bodyPr>
          <a:lstStyle/>
          <a:p>
            <a:endParaRPr lang="ru-RU" sz="5400" b="1" dirty="0" smtClean="0">
              <a:solidFill>
                <a:schemeClr val="accent6">
                  <a:lumMod val="75000"/>
                </a:schemeClr>
              </a:solidFill>
              <a:latin typeface="Times New Roman" pitchFamily="18" charset="0"/>
              <a:cs typeface="Times New Roman" pitchFamily="18" charset="0"/>
            </a:endParaRPr>
          </a:p>
          <a:p>
            <a:r>
              <a:rPr lang="ru-RU" sz="5400" b="1" dirty="0" smtClean="0">
                <a:solidFill>
                  <a:schemeClr val="accent6">
                    <a:lumMod val="75000"/>
                  </a:schemeClr>
                </a:solidFill>
                <a:latin typeface="Times New Roman" pitchFamily="18" charset="0"/>
                <a:cs typeface="Times New Roman" pitchFamily="18" charset="0"/>
              </a:rPr>
              <a:t>Мемо – игры с парными карточками</a:t>
            </a:r>
          </a:p>
          <a:p>
            <a:endParaRPr lang="ru-RU" sz="3600" b="1" u="sng" dirty="0" smtClean="0">
              <a:solidFill>
                <a:schemeClr val="accent6">
                  <a:lumMod val="75000"/>
                </a:schemeClr>
              </a:solidFill>
              <a:latin typeface="Times New Roman" pitchFamily="18" charset="0"/>
              <a:cs typeface="Times New Roman" pitchFamily="18" charset="0"/>
            </a:endParaRPr>
          </a:p>
          <a:p>
            <a:endParaRPr lang="ru-RU" sz="3600" b="1" u="sng" dirty="0" smtClean="0">
              <a:solidFill>
                <a:schemeClr val="accent6">
                  <a:lumMod val="75000"/>
                </a:schemeClr>
              </a:solidFill>
              <a:latin typeface="Times New Roman" pitchFamily="18" charset="0"/>
              <a:cs typeface="Times New Roman" pitchFamily="18" charset="0"/>
            </a:endParaRPr>
          </a:p>
          <a:p>
            <a:endParaRPr lang="ru-RU" sz="2800" b="1" u="sng" dirty="0">
              <a:solidFill>
                <a:schemeClr val="accent6">
                  <a:lumMod val="75000"/>
                </a:schemeClr>
              </a:solidFill>
              <a:latin typeface="Times New Roman" pitchFamily="18" charset="0"/>
              <a:cs typeface="Times New Roman" pitchFamily="18" charset="0"/>
            </a:endParaRPr>
          </a:p>
        </p:txBody>
      </p:sp>
      <p:pic>
        <p:nvPicPr>
          <p:cNvPr id="4" name="Рисунок 3" descr="djeco-gra-pamieciowa-gigant-zwierzeta.jpg"/>
          <p:cNvPicPr>
            <a:picLocks noChangeAspect="1"/>
          </p:cNvPicPr>
          <p:nvPr/>
        </p:nvPicPr>
        <p:blipFill>
          <a:blip r:embed="rId2" cstate="print"/>
          <a:srcRect t="61992"/>
          <a:stretch>
            <a:fillRect/>
          </a:stretch>
        </p:blipFill>
        <p:spPr>
          <a:xfrm>
            <a:off x="1547664" y="3429000"/>
            <a:ext cx="7127204" cy="2708920"/>
          </a:xfrm>
          <a:prstGeom prst="rect">
            <a:avLst/>
          </a:prstGeom>
        </p:spPr>
      </p:pic>
    </p:spTree>
  </p:cSld>
  <p:clrMapOvr>
    <a:masterClrMapping/>
  </p:clrMapOvr>
  <p:transition>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40804"/>
            <a:ext cx="7344815" cy="6617196"/>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«Классическое»</a:t>
            </a:r>
          </a:p>
          <a:p>
            <a:endParaRPr lang="ru-RU" sz="2400" dirty="0" smtClean="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парные карточки – 30 штук</a:t>
            </a:r>
          </a:p>
          <a:p>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 6  игроков</a:t>
            </a:r>
          </a:p>
          <a:p>
            <a:pPr>
              <a:buFont typeface="Wingdings" pitchFamily="2" charset="2"/>
              <a:buChar char="Ø"/>
            </a:pPr>
            <a:endParaRPr lang="ru-RU" sz="2400" dirty="0" smtClean="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собрать как можно больше</a:t>
            </a:r>
          </a:p>
          <a:p>
            <a:r>
              <a:rPr lang="ru-RU" sz="2400" dirty="0" smtClean="0">
                <a:solidFill>
                  <a:schemeClr val="accent6">
                    <a:lumMod val="75000"/>
                  </a:schemeClr>
                </a:solidFill>
                <a:latin typeface="Times New Roman" pitchFamily="18" charset="0"/>
                <a:cs typeface="Times New Roman" pitchFamily="18" charset="0"/>
              </a:rPr>
              <a:t>парных карточек. Карточки раскладывают в произвольном порядке изображением вниз. Первый игрок открывает 2 любые карточки. Если они парные, он берёт их себе и делает ещё один ход. Если карточки непарные, возвращает их на место. Ход переходит к следующему игроку.</a:t>
            </a:r>
          </a:p>
          <a:p>
            <a:endParaRPr lang="ru-RU" sz="2400" u="sng" dirty="0" smtClean="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тот, кто наберёт наибольшее количество пар.</a:t>
            </a:r>
            <a:endParaRPr lang="ru-RU" sz="2400" u="sng" dirty="0" smtClean="0">
              <a:solidFill>
                <a:schemeClr val="accent6">
                  <a:lumMod val="75000"/>
                </a:schemeClr>
              </a:solidFill>
              <a:latin typeface="Times New Roman" pitchFamily="18" charset="0"/>
              <a:cs typeface="Times New Roman" pitchFamily="18" charset="0"/>
            </a:endParaRPr>
          </a:p>
          <a:p>
            <a:endParaRPr lang="ru-RU" sz="2400" u="sng" dirty="0">
              <a:solidFill>
                <a:schemeClr val="accent6">
                  <a:lumMod val="75000"/>
                </a:schemeClr>
              </a:solidFill>
              <a:latin typeface="Times New Roman" pitchFamily="18" charset="0"/>
              <a:cs typeface="Times New Roman" pitchFamily="18" charset="0"/>
            </a:endParaRPr>
          </a:p>
        </p:txBody>
      </p:sp>
      <p:pic>
        <p:nvPicPr>
          <p:cNvPr id="4" name="Рисунок 3" descr="tactic_1503_2.jpg"/>
          <p:cNvPicPr>
            <a:picLocks noChangeAspect="1"/>
          </p:cNvPicPr>
          <p:nvPr/>
        </p:nvPicPr>
        <p:blipFill>
          <a:blip r:embed="rId2" cstate="print"/>
          <a:srcRect l="4851" t="13251" b="14300"/>
          <a:stretch>
            <a:fillRect/>
          </a:stretch>
        </p:blipFill>
        <p:spPr>
          <a:xfrm>
            <a:off x="6156176" y="764704"/>
            <a:ext cx="2458825"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40804"/>
            <a:ext cx="7344815" cy="6617196"/>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«Мемо с кубиком»</a:t>
            </a:r>
          </a:p>
          <a:p>
            <a:endParaRPr lang="ru-RU" sz="2400" dirty="0" smtClean="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парные карточки – 30 штук</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кубик с точками</a:t>
            </a: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 6  игроков</a:t>
            </a:r>
          </a:p>
          <a:p>
            <a:pPr>
              <a:buFont typeface="Wingdings" pitchFamily="2" charset="2"/>
              <a:buChar char="Ø"/>
            </a:pPr>
            <a:endParaRPr lang="ru-RU" sz="2400" dirty="0" smtClean="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собрать как можно больше</a:t>
            </a:r>
          </a:p>
          <a:p>
            <a:r>
              <a:rPr lang="ru-RU" sz="2400" dirty="0" smtClean="0">
                <a:solidFill>
                  <a:schemeClr val="accent6">
                    <a:lumMod val="75000"/>
                  </a:schemeClr>
                </a:solidFill>
                <a:latin typeface="Times New Roman" pitchFamily="18" charset="0"/>
                <a:cs typeface="Times New Roman" pitchFamily="18" charset="0"/>
              </a:rPr>
              <a:t>парных карточек. Игра проходит по классическим правилам «Мемо». Отличие заключается в том, что в каждый ход игрок открывает не 2 карточки, а столько, сколько очков выпало на кубике. Если игроку выпала единица, он может проверить местонахождение одной из карточек, вызывающей сомнения.</a:t>
            </a:r>
          </a:p>
          <a:p>
            <a:endParaRPr lang="ru-RU" sz="2400" u="sng" dirty="0" smtClean="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тот, кто наберёт наибольшее количество пар.</a:t>
            </a:r>
            <a:endParaRPr lang="ru-RU" sz="2400" u="sng" dirty="0" smtClean="0">
              <a:solidFill>
                <a:schemeClr val="accent6">
                  <a:lumMod val="75000"/>
                </a:schemeClr>
              </a:solidFill>
              <a:latin typeface="Times New Roman" pitchFamily="18" charset="0"/>
              <a:cs typeface="Times New Roman" pitchFamily="18" charset="0"/>
            </a:endParaRPr>
          </a:p>
          <a:p>
            <a:endParaRPr lang="ru-RU" sz="2400" u="sng" dirty="0">
              <a:solidFill>
                <a:schemeClr val="accent6">
                  <a:lumMod val="75000"/>
                </a:schemeClr>
              </a:solidFill>
              <a:latin typeface="Times New Roman" pitchFamily="18" charset="0"/>
              <a:cs typeface="Times New Roman" pitchFamily="18" charset="0"/>
            </a:endParaRPr>
          </a:p>
        </p:txBody>
      </p:sp>
      <p:pic>
        <p:nvPicPr>
          <p:cNvPr id="4" name="Рисунок 3" descr="tactic_1503_2.jpg"/>
          <p:cNvPicPr>
            <a:picLocks noChangeAspect="1"/>
          </p:cNvPicPr>
          <p:nvPr/>
        </p:nvPicPr>
        <p:blipFill>
          <a:blip r:embed="rId2" cstate="print"/>
          <a:srcRect l="4851" t="13251" b="14300"/>
          <a:stretch>
            <a:fillRect/>
          </a:stretch>
        </p:blipFill>
        <p:spPr>
          <a:xfrm>
            <a:off x="6516216" y="1196752"/>
            <a:ext cx="2016224" cy="1535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red-dice-icon.jpg"/>
          <p:cNvPicPr>
            <a:picLocks noChangeAspect="1"/>
          </p:cNvPicPr>
          <p:nvPr/>
        </p:nvPicPr>
        <p:blipFill>
          <a:blip r:embed="rId3" cstate="print"/>
          <a:stretch>
            <a:fillRect/>
          </a:stretch>
        </p:blipFill>
        <p:spPr>
          <a:xfrm>
            <a:off x="5076056" y="1700808"/>
            <a:ext cx="1171904" cy="937523"/>
          </a:xfrm>
          <a:prstGeom prst="rect">
            <a:avLst/>
          </a:prstGeom>
        </p:spPr>
      </p:pic>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pawns_1.jpg"/>
          <p:cNvPicPr>
            <a:picLocks noChangeAspect="1"/>
          </p:cNvPicPr>
          <p:nvPr/>
        </p:nvPicPr>
        <p:blipFill>
          <a:blip r:embed="rId2" cstate="print"/>
          <a:srcRect t="15162" b="11678"/>
          <a:stretch>
            <a:fillRect/>
          </a:stretch>
        </p:blipFill>
        <p:spPr>
          <a:xfrm>
            <a:off x="3563888" y="1700808"/>
            <a:ext cx="1433322" cy="1230005"/>
          </a:xfrm>
          <a:prstGeom prst="rect">
            <a:avLst/>
          </a:prstGeom>
        </p:spPr>
      </p:pic>
      <p:sp>
        <p:nvSpPr>
          <p:cNvPr id="2" name="TextBox 1"/>
          <p:cNvSpPr txBox="1"/>
          <p:nvPr/>
        </p:nvSpPr>
        <p:spPr>
          <a:xfrm>
            <a:off x="1187624" y="240804"/>
            <a:ext cx="7776864" cy="6986528"/>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«Ну-ка, повтори!»</a:t>
            </a:r>
          </a:p>
          <a:p>
            <a:endParaRPr lang="ru-RU" sz="2400" dirty="0" smtClean="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парные карточки – 28 штук</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фишки</a:t>
            </a: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pPr>
              <a:buFont typeface="Wingdings" pitchFamily="2" charset="2"/>
              <a:buChar char="Ø"/>
            </a:pPr>
            <a:endParaRPr lang="ru-RU" sz="2400" dirty="0" smtClean="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набрать как можно больше очков.</a:t>
            </a:r>
          </a:p>
          <a:p>
            <a:r>
              <a:rPr lang="ru-RU" sz="2400" dirty="0" smtClean="0">
                <a:solidFill>
                  <a:schemeClr val="accent6">
                    <a:lumMod val="75000"/>
                  </a:schemeClr>
                </a:solidFill>
                <a:latin typeface="Times New Roman" pitchFamily="18" charset="0"/>
                <a:cs typeface="Times New Roman" pitchFamily="18" charset="0"/>
              </a:rPr>
              <a:t>Участники берут одинаковые комплекты карточек. Первый игрок выкладывает 3 любые карточки. Второй – в течении нескольких секунд старается их запомнить. Затем карточки переворачиваются и второй игрок по памяти выкладывает карточки из своего комплекта в том же порядке. За совпадение игрок получает 1 фишку. Игроки меняются ролями. Количество карточек для запоминания с каждым ходом увеличивается.</a:t>
            </a: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тот, кто наберёт наибольшее количество фишек.</a:t>
            </a:r>
            <a:endParaRPr lang="ru-RU" sz="2400" u="sng" dirty="0" smtClean="0">
              <a:solidFill>
                <a:schemeClr val="accent6">
                  <a:lumMod val="75000"/>
                </a:schemeClr>
              </a:solidFill>
              <a:latin typeface="Times New Roman" pitchFamily="18" charset="0"/>
              <a:cs typeface="Times New Roman" pitchFamily="18" charset="0"/>
            </a:endParaRPr>
          </a:p>
          <a:p>
            <a:endParaRPr lang="ru-RU" sz="2400" u="sng" dirty="0">
              <a:solidFill>
                <a:schemeClr val="accent6">
                  <a:lumMod val="75000"/>
                </a:schemeClr>
              </a:solidFill>
              <a:latin typeface="Times New Roman" pitchFamily="18" charset="0"/>
              <a:cs typeface="Times New Roman" pitchFamily="18" charset="0"/>
            </a:endParaRPr>
          </a:p>
        </p:txBody>
      </p:sp>
      <p:pic>
        <p:nvPicPr>
          <p:cNvPr id="7" name="Рисунок 6" descr="10.jpg"/>
          <p:cNvPicPr>
            <a:picLocks noChangeAspect="1"/>
          </p:cNvPicPr>
          <p:nvPr/>
        </p:nvPicPr>
        <p:blipFill>
          <a:blip r:embed="rId3" cstate="print"/>
          <a:srcRect t="33200" r="38975"/>
          <a:stretch>
            <a:fillRect/>
          </a:stretch>
        </p:blipFill>
        <p:spPr>
          <a:xfrm>
            <a:off x="6228184" y="476672"/>
            <a:ext cx="2455892" cy="2016224"/>
          </a:xfrm>
          <a:prstGeom prst="rect">
            <a:avLst/>
          </a:prstGeom>
        </p:spPr>
      </p:pic>
    </p:spTree>
  </p:cSld>
  <p:clrMapOvr>
    <a:masterClrMapping/>
  </p:clrMapOvr>
  <p:transition>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764704"/>
            <a:ext cx="5313634" cy="1323439"/>
          </a:xfrm>
          <a:prstGeom prst="rect">
            <a:avLst/>
          </a:prstGeom>
          <a:noFill/>
        </p:spPr>
        <p:txBody>
          <a:bodyPr wrap="none" rtlCol="0">
            <a:spAutoFit/>
          </a:bodyPr>
          <a:lstStyle/>
          <a:p>
            <a:endParaRPr lang="ru-RU" sz="4000" b="1" dirty="0" smtClean="0">
              <a:solidFill>
                <a:schemeClr val="accent6">
                  <a:lumMod val="75000"/>
                </a:schemeClr>
              </a:solidFill>
              <a:latin typeface="Times New Roman" pitchFamily="18" charset="0"/>
              <a:cs typeface="Times New Roman" pitchFamily="18" charset="0"/>
            </a:endParaRPr>
          </a:p>
          <a:p>
            <a:r>
              <a:rPr lang="ru-RU" sz="4000" b="1" dirty="0" smtClean="0">
                <a:solidFill>
                  <a:schemeClr val="accent6">
                    <a:lumMod val="75000"/>
                  </a:schemeClr>
                </a:solidFill>
                <a:latin typeface="Times New Roman" pitchFamily="18" charset="0"/>
                <a:cs typeface="Times New Roman" pitchFamily="18" charset="0"/>
              </a:rPr>
              <a:t>Спасибо за внимание!</a:t>
            </a:r>
            <a:endParaRPr lang="ru-RU" sz="4000" b="1" dirty="0">
              <a:solidFill>
                <a:schemeClr val="accent6">
                  <a:lumMod val="75000"/>
                </a:schemeClr>
              </a:solidFill>
              <a:latin typeface="Times New Roman" pitchFamily="18" charset="0"/>
              <a:cs typeface="Times New Roman" pitchFamily="18" charset="0"/>
            </a:endParaRPr>
          </a:p>
        </p:txBody>
      </p:sp>
      <p:pic>
        <p:nvPicPr>
          <p:cNvPr id="3" name="Рисунок 2" descr="luntik-shashki-8.jpg"/>
          <p:cNvPicPr>
            <a:picLocks noChangeAspect="1"/>
          </p:cNvPicPr>
          <p:nvPr/>
        </p:nvPicPr>
        <p:blipFill>
          <a:blip r:embed="rId2" cstate="print"/>
          <a:stretch>
            <a:fillRect/>
          </a:stretch>
        </p:blipFill>
        <p:spPr>
          <a:xfrm>
            <a:off x="2771800" y="2492896"/>
            <a:ext cx="4509120" cy="340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548680"/>
            <a:ext cx="5693675" cy="3293209"/>
          </a:xfrm>
          <a:prstGeom prst="rect">
            <a:avLst/>
          </a:prstGeom>
          <a:noFill/>
        </p:spPr>
        <p:txBody>
          <a:bodyPr wrap="none" rtlCol="0">
            <a:spAutoFit/>
          </a:bodyPr>
          <a:lstStyle/>
          <a:p>
            <a:endParaRPr lang="ru-RU" sz="5400" b="1" dirty="0" smtClean="0">
              <a:solidFill>
                <a:schemeClr val="accent6">
                  <a:lumMod val="75000"/>
                </a:schemeClr>
              </a:solidFill>
              <a:latin typeface="Times New Roman" pitchFamily="18" charset="0"/>
              <a:cs typeface="Times New Roman" pitchFamily="18" charset="0"/>
            </a:endParaRPr>
          </a:p>
          <a:p>
            <a:r>
              <a:rPr lang="ru-RU" sz="5400" b="1" dirty="0" smtClean="0">
                <a:solidFill>
                  <a:schemeClr val="accent6">
                    <a:lumMod val="75000"/>
                  </a:schemeClr>
                </a:solidFill>
                <a:latin typeface="Times New Roman" pitchFamily="18" charset="0"/>
                <a:cs typeface="Times New Roman" pitchFamily="18" charset="0"/>
              </a:rPr>
              <a:t>Игры с кубиками</a:t>
            </a:r>
          </a:p>
          <a:p>
            <a:endParaRPr lang="ru-RU" sz="3600" b="1" u="sng" dirty="0" smtClean="0">
              <a:solidFill>
                <a:schemeClr val="accent6">
                  <a:lumMod val="75000"/>
                </a:schemeClr>
              </a:solidFill>
              <a:latin typeface="Times New Roman" pitchFamily="18" charset="0"/>
              <a:cs typeface="Times New Roman" pitchFamily="18" charset="0"/>
            </a:endParaRPr>
          </a:p>
          <a:p>
            <a:r>
              <a:rPr lang="ru-RU" sz="3600" b="1" u="sng" dirty="0" smtClean="0">
                <a:solidFill>
                  <a:schemeClr val="accent6">
                    <a:lumMod val="75000"/>
                  </a:schemeClr>
                </a:solidFill>
                <a:latin typeface="Times New Roman" pitchFamily="18" charset="0"/>
                <a:cs typeface="Times New Roman" pitchFamily="18" charset="0"/>
              </a:rPr>
              <a:t>Простые</a:t>
            </a:r>
          </a:p>
          <a:p>
            <a:endParaRPr lang="ru-RU" sz="2800" b="1" u="sng" dirty="0">
              <a:solidFill>
                <a:schemeClr val="accent6">
                  <a:lumMod val="75000"/>
                </a:schemeClr>
              </a:solidFill>
              <a:latin typeface="Times New Roman" pitchFamily="18" charset="0"/>
              <a:cs typeface="Times New Roman" pitchFamily="18" charset="0"/>
            </a:endParaRPr>
          </a:p>
        </p:txBody>
      </p:sp>
      <p:pic>
        <p:nvPicPr>
          <p:cNvPr id="5" name="Рисунок 4" descr="-_172.jpg"/>
          <p:cNvPicPr>
            <a:picLocks noChangeAspect="1"/>
          </p:cNvPicPr>
          <p:nvPr/>
        </p:nvPicPr>
        <p:blipFill>
          <a:blip r:embed="rId2" cstate="print"/>
          <a:stretch>
            <a:fillRect/>
          </a:stretch>
        </p:blipFill>
        <p:spPr>
          <a:xfrm>
            <a:off x="3779912" y="2636912"/>
            <a:ext cx="4998555" cy="3528392"/>
          </a:xfrm>
          <a:prstGeom prst="rect">
            <a:avLst/>
          </a:prstGeom>
        </p:spPr>
      </p:pic>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800" cy="5878532"/>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«Больше - меньше»</a:t>
            </a:r>
          </a:p>
          <a:p>
            <a:endParaRPr lang="ru-RU" sz="2400" dirty="0" smtClean="0">
              <a:solidFill>
                <a:schemeClr val="accent6">
                  <a:lumMod val="75000"/>
                </a:schemeClr>
              </a:solidFill>
              <a:latin typeface="Times New Roman" pitchFamily="18" charset="0"/>
              <a:cs typeface="Times New Roman" pitchFamily="18" charset="0"/>
            </a:endParaRPr>
          </a:p>
          <a:p>
            <a:r>
              <a:rPr lang="ru-RU" sz="2400" b="1" u="sng" dirty="0" smtClean="0">
                <a:solidFill>
                  <a:schemeClr val="accent6">
                    <a:lumMod val="75000"/>
                  </a:schemeClr>
                </a:solidFill>
                <a:latin typeface="Times New Roman" pitchFamily="18" charset="0"/>
                <a:cs typeface="Times New Roman" pitchFamily="18" charset="0"/>
              </a:rPr>
              <a:t>Вариант 1</a:t>
            </a:r>
          </a:p>
          <a:p>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кубики</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фишки</a:t>
            </a: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От 2 до 6 игроков</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дети кидают одновременно по одному кубику. </a:t>
            </a:r>
            <a:r>
              <a:rPr lang="ru-RU" sz="2400" dirty="0">
                <a:solidFill>
                  <a:schemeClr val="accent6">
                    <a:lumMod val="75000"/>
                  </a:schemeClr>
                </a:solidFill>
                <a:latin typeface="Times New Roman" pitchFamily="18" charset="0"/>
                <a:cs typeface="Times New Roman" pitchFamily="18" charset="0"/>
              </a:rPr>
              <a:t>Ф</a:t>
            </a:r>
            <a:r>
              <a:rPr lang="ru-RU" sz="2400" dirty="0" smtClean="0">
                <a:solidFill>
                  <a:schemeClr val="accent6">
                    <a:lumMod val="75000"/>
                  </a:schemeClr>
                </a:solidFill>
                <a:latin typeface="Times New Roman" pitchFamily="18" charset="0"/>
                <a:cs typeface="Times New Roman" pitchFamily="18" charset="0"/>
              </a:rPr>
              <a:t>ишку получает тот, у кого выпало наибольшее число.</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тот, у кого большее количество фишек.</a:t>
            </a:r>
          </a:p>
          <a:p>
            <a:endParaRPr lang="ru-RU" sz="2400" dirty="0">
              <a:solidFill>
                <a:schemeClr val="accent6">
                  <a:lumMod val="75000"/>
                </a:schemeClr>
              </a:solidFill>
              <a:latin typeface="Times New Roman" pitchFamily="18" charset="0"/>
              <a:cs typeface="Times New Roman" pitchFamily="18" charset="0"/>
            </a:endParaRPr>
          </a:p>
        </p:txBody>
      </p:sp>
      <p:pic>
        <p:nvPicPr>
          <p:cNvPr id="4" name="Рисунок 3" descr="685532.jpg"/>
          <p:cNvPicPr>
            <a:picLocks noChangeAspect="1"/>
          </p:cNvPicPr>
          <p:nvPr/>
        </p:nvPicPr>
        <p:blipFill>
          <a:blip r:embed="rId2" cstate="print"/>
          <a:stretch>
            <a:fillRect/>
          </a:stretch>
        </p:blipFill>
        <p:spPr>
          <a:xfrm>
            <a:off x="4932040" y="1484784"/>
            <a:ext cx="3284960" cy="2286332"/>
          </a:xfrm>
          <a:prstGeom prst="rect">
            <a:avLst/>
          </a:prstGeom>
        </p:spPr>
      </p:pic>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800" cy="6247864"/>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«Больше - меньше»</a:t>
            </a:r>
          </a:p>
          <a:p>
            <a:endParaRPr lang="ru-RU" sz="2400" dirty="0" smtClean="0">
              <a:solidFill>
                <a:schemeClr val="accent6">
                  <a:lumMod val="75000"/>
                </a:schemeClr>
              </a:solidFill>
              <a:latin typeface="Times New Roman" pitchFamily="18" charset="0"/>
              <a:cs typeface="Times New Roman" pitchFamily="18" charset="0"/>
            </a:endParaRPr>
          </a:p>
          <a:p>
            <a:r>
              <a:rPr lang="ru-RU" sz="2400" b="1" u="sng" dirty="0" smtClean="0">
                <a:solidFill>
                  <a:schemeClr val="accent6">
                    <a:lumMod val="75000"/>
                  </a:schemeClr>
                </a:solidFill>
                <a:latin typeface="Times New Roman" pitchFamily="18" charset="0"/>
                <a:cs typeface="Times New Roman" pitchFamily="18" charset="0"/>
              </a:rPr>
              <a:t>Вариант 2</a:t>
            </a:r>
          </a:p>
          <a:p>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кубики</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шашки двух цветов</a:t>
            </a:r>
          </a:p>
          <a:p>
            <a:pPr>
              <a:buFont typeface="Arial" pitchFamily="34" charset="0"/>
              <a:buChar char="•"/>
            </a:pPr>
            <a:r>
              <a:rPr lang="ru-RU" sz="2400" dirty="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шахматное поле</a:t>
            </a: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дети кидают одновременно по одному кубику. Тот у кого выпало большее (меньшее) число, выставляет одну шашку своего цвета на поле.</a:t>
            </a: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тот, кто раньше выставит все свои шашки.</a:t>
            </a:r>
          </a:p>
          <a:p>
            <a:endParaRPr lang="ru-RU" sz="2400" dirty="0">
              <a:solidFill>
                <a:schemeClr val="accent6">
                  <a:lumMod val="75000"/>
                </a:schemeClr>
              </a:solidFill>
              <a:latin typeface="Times New Roman" pitchFamily="18" charset="0"/>
              <a:cs typeface="Times New Roman" pitchFamily="18" charset="0"/>
            </a:endParaRPr>
          </a:p>
        </p:txBody>
      </p:sp>
      <p:pic>
        <p:nvPicPr>
          <p:cNvPr id="5" name="Рисунок 4" descr="с-883_шашки_с_доской.jpg"/>
          <p:cNvPicPr>
            <a:picLocks noChangeAspect="1"/>
          </p:cNvPicPr>
          <p:nvPr/>
        </p:nvPicPr>
        <p:blipFill>
          <a:blip r:embed="rId2" cstate="print"/>
          <a:stretch>
            <a:fillRect/>
          </a:stretch>
        </p:blipFill>
        <p:spPr>
          <a:xfrm>
            <a:off x="5652120" y="2564904"/>
            <a:ext cx="2736304" cy="1560937"/>
          </a:xfrm>
          <a:prstGeom prst="rect">
            <a:avLst/>
          </a:prstGeom>
        </p:spPr>
      </p:pic>
      <p:pic>
        <p:nvPicPr>
          <p:cNvPr id="6" name="Рисунок 5" descr="kosti.jpg"/>
          <p:cNvPicPr>
            <a:picLocks noChangeAspect="1"/>
          </p:cNvPicPr>
          <p:nvPr/>
        </p:nvPicPr>
        <p:blipFill>
          <a:blip r:embed="rId3" cstate="print"/>
          <a:stretch>
            <a:fillRect/>
          </a:stretch>
        </p:blipFill>
        <p:spPr>
          <a:xfrm>
            <a:off x="4434632" y="1268760"/>
            <a:ext cx="1368152" cy="1368152"/>
          </a:xfrm>
          <a:prstGeom prst="rect">
            <a:avLst/>
          </a:prstGeom>
        </p:spPr>
      </p:pic>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251-600x600.JPG"/>
          <p:cNvPicPr>
            <a:picLocks noChangeAspect="1"/>
          </p:cNvPicPr>
          <p:nvPr/>
        </p:nvPicPr>
        <p:blipFill>
          <a:blip r:embed="rId2" cstate="print"/>
          <a:stretch>
            <a:fillRect/>
          </a:stretch>
        </p:blipFill>
        <p:spPr>
          <a:xfrm>
            <a:off x="6660232" y="548680"/>
            <a:ext cx="1944216" cy="1944216"/>
          </a:xfrm>
          <a:prstGeom prst="rect">
            <a:avLst/>
          </a:prstGeom>
        </p:spPr>
      </p:pic>
      <p:pic>
        <p:nvPicPr>
          <p:cNvPr id="9" name="Рисунок 8" descr="234-900x900.jpg"/>
          <p:cNvPicPr>
            <a:picLocks noChangeAspect="1"/>
          </p:cNvPicPr>
          <p:nvPr/>
        </p:nvPicPr>
        <p:blipFill>
          <a:blip r:embed="rId3" cstate="print"/>
          <a:stretch>
            <a:fillRect/>
          </a:stretch>
        </p:blipFill>
        <p:spPr>
          <a:xfrm>
            <a:off x="5724128" y="1916832"/>
            <a:ext cx="2132856" cy="2132856"/>
          </a:xfrm>
          <a:prstGeom prst="rect">
            <a:avLst/>
          </a:prstGeom>
        </p:spPr>
      </p:pic>
      <p:sp>
        <p:nvSpPr>
          <p:cNvPr id="2" name="TextBox 1"/>
          <p:cNvSpPr txBox="1"/>
          <p:nvPr/>
        </p:nvSpPr>
        <p:spPr>
          <a:xfrm>
            <a:off x="1475657" y="476672"/>
            <a:ext cx="7200800" cy="6247864"/>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a:t>
            </a:r>
            <a:r>
              <a:rPr lang="ru-RU" sz="4000" b="1" dirty="0" err="1" smtClean="0">
                <a:solidFill>
                  <a:schemeClr val="accent6">
                    <a:lumMod val="75000"/>
                  </a:schemeClr>
                </a:solidFill>
                <a:latin typeface="Times New Roman" pitchFamily="18" charset="0"/>
                <a:cs typeface="Times New Roman" pitchFamily="18" charset="0"/>
              </a:rPr>
              <a:t>Съедалки</a:t>
            </a:r>
            <a:r>
              <a:rPr lang="ru-RU" sz="4000" b="1" dirty="0" smtClean="0">
                <a:solidFill>
                  <a:schemeClr val="accent6">
                    <a:lumMod val="75000"/>
                  </a:schemeClr>
                </a:solidFill>
                <a:latin typeface="Times New Roman" pitchFamily="18" charset="0"/>
                <a:cs typeface="Times New Roman" pitchFamily="18" charset="0"/>
              </a:rPr>
              <a:t>»</a:t>
            </a:r>
          </a:p>
          <a:p>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кубики</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шашки двух цветов</a:t>
            </a:r>
          </a:p>
          <a:p>
            <a:pPr>
              <a:buFont typeface="Arial" pitchFamily="34" charset="0"/>
              <a:buChar char="•"/>
            </a:pPr>
            <a:r>
              <a:rPr lang="ru-RU" sz="2400" dirty="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шахматное поле</a:t>
            </a: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2 игрока</a:t>
            </a:r>
          </a:p>
          <a:p>
            <a:endParaRPr lang="ru-RU" sz="2400" dirty="0" smtClean="0">
              <a:solidFill>
                <a:schemeClr val="accent6">
                  <a:lumMod val="75000"/>
                </a:schemeClr>
              </a:solidFill>
              <a:latin typeface="Times New Roman" pitchFamily="18" charset="0"/>
              <a:cs typeface="Times New Roman" pitchFamily="18" charset="0"/>
            </a:endParaRP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дети поочерёдно кидают кубики, «съедают» то количество шашек противника, которое соответствует выпавшему числу на кубике. </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тот, кто быстрее «съест» все шашки противника.</a:t>
            </a:r>
          </a:p>
          <a:p>
            <a:endParaRPr lang="ru-RU" sz="2400" dirty="0">
              <a:solidFill>
                <a:schemeClr val="accent6">
                  <a:lumMod val="75000"/>
                </a:schemeClr>
              </a:solidFill>
              <a:latin typeface="Times New Roman" pitchFamily="18" charset="0"/>
              <a:cs typeface="Times New Roman" pitchFamily="18" charset="0"/>
            </a:endParaRPr>
          </a:p>
        </p:txBody>
      </p:sp>
      <p:pic>
        <p:nvPicPr>
          <p:cNvPr id="7" name="Рисунок 6" descr="red-dice-icon.jpg"/>
          <p:cNvPicPr>
            <a:picLocks noChangeAspect="1"/>
          </p:cNvPicPr>
          <p:nvPr/>
        </p:nvPicPr>
        <p:blipFill>
          <a:blip r:embed="rId4" cstate="print"/>
          <a:stretch>
            <a:fillRect/>
          </a:stretch>
        </p:blipFill>
        <p:spPr>
          <a:xfrm>
            <a:off x="4716016" y="1340768"/>
            <a:ext cx="1296144" cy="1036915"/>
          </a:xfrm>
          <a:prstGeom prst="rect">
            <a:avLst/>
          </a:prstGeom>
        </p:spPr>
      </p:pic>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7" y="476672"/>
            <a:ext cx="7200800" cy="5509200"/>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«Неудача»</a:t>
            </a:r>
          </a:p>
          <a:p>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кубики</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карточки с цифрами от 1 до 6</a:t>
            </a: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6 игроков</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дети берут по одной карточке с цифрой. Поочерёдно кидают кубик. Если количество точек, выпавшее на кубике кидающего совпадает с цифрой на его карточке, то он выбывает из игры.</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Выигрывает</a:t>
            </a:r>
            <a:r>
              <a:rPr lang="ru-RU" sz="2400" dirty="0" smtClean="0">
                <a:solidFill>
                  <a:schemeClr val="accent6">
                    <a:lumMod val="75000"/>
                  </a:schemeClr>
                </a:solidFill>
                <a:latin typeface="Times New Roman" pitchFamily="18" charset="0"/>
                <a:cs typeface="Times New Roman" pitchFamily="18" charset="0"/>
              </a:rPr>
              <a:t> последний оставшийся.</a:t>
            </a:r>
          </a:p>
          <a:p>
            <a:endParaRPr lang="ru-RU" sz="2400" dirty="0">
              <a:solidFill>
                <a:schemeClr val="accent6">
                  <a:lumMod val="75000"/>
                </a:schemeClr>
              </a:solidFill>
              <a:latin typeface="Times New Roman" pitchFamily="18" charset="0"/>
              <a:cs typeface="Times New Roman" pitchFamily="18" charset="0"/>
            </a:endParaRPr>
          </a:p>
        </p:txBody>
      </p:sp>
      <p:pic>
        <p:nvPicPr>
          <p:cNvPr id="7" name="Рисунок 6" descr="Depositphotos_52641245_m-2015.jpg"/>
          <p:cNvPicPr>
            <a:picLocks noChangeAspect="1"/>
          </p:cNvPicPr>
          <p:nvPr/>
        </p:nvPicPr>
        <p:blipFill>
          <a:blip r:embed="rId2" cstate="print"/>
          <a:stretch>
            <a:fillRect/>
          </a:stretch>
        </p:blipFill>
        <p:spPr>
          <a:xfrm>
            <a:off x="5940152" y="908720"/>
            <a:ext cx="2874696" cy="2388872"/>
          </a:xfrm>
          <a:prstGeom prst="rect">
            <a:avLst/>
          </a:prstGeom>
        </p:spPr>
      </p:pic>
      <p:pic>
        <p:nvPicPr>
          <p:cNvPr id="8" name="Рисунок 7" descr="365284339.jpg"/>
          <p:cNvPicPr>
            <a:picLocks noChangeAspect="1"/>
          </p:cNvPicPr>
          <p:nvPr/>
        </p:nvPicPr>
        <p:blipFill>
          <a:blip r:embed="rId3" cstate="print"/>
          <a:stretch>
            <a:fillRect/>
          </a:stretch>
        </p:blipFill>
        <p:spPr>
          <a:xfrm>
            <a:off x="4716016" y="620688"/>
            <a:ext cx="1189689" cy="908720"/>
          </a:xfrm>
          <a:prstGeom prst="rect">
            <a:avLst/>
          </a:prstGeom>
        </p:spPr>
      </p:pic>
      <p:pic>
        <p:nvPicPr>
          <p:cNvPr id="10" name="Рисунок 9" descr="i.jpg"/>
          <p:cNvPicPr>
            <a:picLocks noChangeAspect="1"/>
          </p:cNvPicPr>
          <p:nvPr/>
        </p:nvPicPr>
        <p:blipFill>
          <a:blip r:embed="rId4" cstate="print"/>
          <a:stretch>
            <a:fillRect/>
          </a:stretch>
        </p:blipFill>
        <p:spPr>
          <a:xfrm>
            <a:off x="6516216" y="5157192"/>
            <a:ext cx="2007295" cy="1195480"/>
          </a:xfrm>
          <a:prstGeom prst="rect">
            <a:avLst/>
          </a:prstGeom>
        </p:spPr>
      </p:pic>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40804"/>
            <a:ext cx="7200800" cy="6617196"/>
          </a:xfrm>
          <a:prstGeom prst="rect">
            <a:avLst/>
          </a:prstGeom>
          <a:noFill/>
        </p:spPr>
        <p:txBody>
          <a:bodyPr wrap="square" rtlCol="0">
            <a:spAutoFit/>
          </a:bodyPr>
          <a:lstStyle/>
          <a:p>
            <a:pPr>
              <a:buFont typeface="Wingdings" pitchFamily="2" charset="2"/>
              <a:buChar char="v"/>
            </a:pPr>
            <a:r>
              <a:rPr lang="ru-RU" sz="4000" b="1" dirty="0" smtClean="0">
                <a:solidFill>
                  <a:schemeClr val="accent6">
                    <a:lumMod val="75000"/>
                  </a:schemeClr>
                </a:solidFill>
                <a:latin typeface="Times New Roman" pitchFamily="18" charset="0"/>
                <a:cs typeface="Times New Roman" pitchFamily="18" charset="0"/>
              </a:rPr>
              <a:t> «Лото с кубиком»</a:t>
            </a:r>
          </a:p>
          <a:p>
            <a:pPr>
              <a:buFont typeface="Wingdings" pitchFamily="2" charset="2"/>
              <a:buChar char="v"/>
            </a:pPr>
            <a:endParaRPr lang="ru-RU" sz="2400" b="1" u="sng" dirty="0">
              <a:solidFill>
                <a:schemeClr val="accent6">
                  <a:lumMod val="75000"/>
                </a:schemeClr>
              </a:solidFill>
              <a:latin typeface="Times New Roman" pitchFamily="18" charset="0"/>
              <a:cs typeface="Times New Roman" pitchFamily="18" charset="0"/>
            </a:endParaRP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кубики</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карточки с цифрами от 1 до 6</a:t>
            </a:r>
          </a:p>
          <a:p>
            <a:pPr>
              <a:buFont typeface="Arial" pitchFamily="34" charset="0"/>
              <a:buChar char="•"/>
            </a:pPr>
            <a:r>
              <a:rPr lang="ru-RU" sz="2400" dirty="0" smtClean="0">
                <a:solidFill>
                  <a:schemeClr val="accent6">
                    <a:lumMod val="75000"/>
                  </a:schemeClr>
                </a:solidFill>
                <a:latin typeface="Times New Roman" pitchFamily="18" charset="0"/>
                <a:cs typeface="Times New Roman" pitchFamily="18" charset="0"/>
              </a:rPr>
              <a:t> фишки</a:t>
            </a:r>
          </a:p>
          <a:p>
            <a:endParaRPr lang="ru-RU" sz="2400" dirty="0">
              <a:solidFill>
                <a:schemeClr val="accent6">
                  <a:lumMod val="75000"/>
                </a:schemeClr>
              </a:solidFill>
              <a:latin typeface="Times New Roman" pitchFamily="18" charset="0"/>
              <a:cs typeface="Times New Roman" pitchFamily="18" charset="0"/>
            </a:endParaRPr>
          </a:p>
          <a:p>
            <a:pPr>
              <a:buFont typeface="Wingdings" pitchFamily="2" charset="2"/>
              <a:buChar char="Ø"/>
            </a:pPr>
            <a:r>
              <a:rPr lang="ru-RU" sz="2400" dirty="0" smtClean="0">
                <a:solidFill>
                  <a:schemeClr val="accent6">
                    <a:lumMod val="75000"/>
                  </a:schemeClr>
                </a:solidFill>
                <a:latin typeface="Times New Roman" pitchFamily="18" charset="0"/>
                <a:cs typeface="Times New Roman" pitchFamily="18" charset="0"/>
              </a:rPr>
              <a:t> от 2 до 6 игроков</a:t>
            </a:r>
          </a:p>
          <a:p>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Задача: </a:t>
            </a:r>
            <a:r>
              <a:rPr lang="ru-RU" sz="2400" dirty="0" smtClean="0">
                <a:solidFill>
                  <a:schemeClr val="accent6">
                    <a:lumMod val="75000"/>
                  </a:schemeClr>
                </a:solidFill>
                <a:latin typeface="Times New Roman" pitchFamily="18" charset="0"/>
                <a:cs typeface="Times New Roman" pitchFamily="18" charset="0"/>
              </a:rPr>
              <a:t>дети берут по одной карточке с цифрами от 1 до 6. Поочерёдно кидают кубик. Каждый игрок ставит фишку на цифру своей карточки, соответствующую выпавшему количеству точек на кубике.  </a:t>
            </a:r>
            <a:endParaRPr lang="ru-RU" sz="2400" dirty="0">
              <a:solidFill>
                <a:schemeClr val="accent6">
                  <a:lumMod val="75000"/>
                </a:schemeClr>
              </a:solidFill>
              <a:latin typeface="Times New Roman" pitchFamily="18" charset="0"/>
              <a:cs typeface="Times New Roman" pitchFamily="18" charset="0"/>
            </a:endParaRPr>
          </a:p>
          <a:p>
            <a:r>
              <a:rPr lang="ru-RU" sz="2400" u="sng" dirty="0" smtClean="0">
                <a:solidFill>
                  <a:schemeClr val="accent6">
                    <a:lumMod val="75000"/>
                  </a:schemeClr>
                </a:solidFill>
                <a:latin typeface="Times New Roman" pitchFamily="18" charset="0"/>
                <a:cs typeface="Times New Roman" pitchFamily="18" charset="0"/>
              </a:rPr>
              <a:t>Проигрывает</a:t>
            </a:r>
            <a:r>
              <a:rPr lang="ru-RU" sz="2400" dirty="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тот, кто позже </a:t>
            </a:r>
          </a:p>
          <a:p>
            <a:r>
              <a:rPr lang="ru-RU" sz="2400" dirty="0" smtClean="0">
                <a:solidFill>
                  <a:schemeClr val="accent6">
                    <a:lumMod val="75000"/>
                  </a:schemeClr>
                </a:solidFill>
                <a:latin typeface="Times New Roman" pitchFamily="18" charset="0"/>
                <a:cs typeface="Times New Roman" pitchFamily="18" charset="0"/>
              </a:rPr>
              <a:t>остальных заполнит все</a:t>
            </a:r>
          </a:p>
          <a:p>
            <a:r>
              <a:rPr lang="ru-RU" sz="2400" dirty="0" smtClean="0">
                <a:solidFill>
                  <a:schemeClr val="accent6">
                    <a:lumMod val="75000"/>
                  </a:schemeClr>
                </a:solidFill>
                <a:latin typeface="Times New Roman" pitchFamily="18" charset="0"/>
                <a:cs typeface="Times New Roman" pitchFamily="18" charset="0"/>
              </a:rPr>
              <a:t>цифры карточки фишками.</a:t>
            </a:r>
          </a:p>
          <a:p>
            <a:endParaRPr lang="ru-RU" sz="2400" dirty="0">
              <a:solidFill>
                <a:schemeClr val="accent6">
                  <a:lumMod val="75000"/>
                </a:schemeClr>
              </a:solidFill>
              <a:latin typeface="Times New Roman" pitchFamily="18" charset="0"/>
              <a:cs typeface="Times New Roman" pitchFamily="18" charset="0"/>
            </a:endParaRPr>
          </a:p>
        </p:txBody>
      </p:sp>
      <p:pic>
        <p:nvPicPr>
          <p:cNvPr id="7" name="Рисунок 6" descr="Depositphotos_52641245_m-2015.jpg"/>
          <p:cNvPicPr>
            <a:picLocks noChangeAspect="1"/>
          </p:cNvPicPr>
          <p:nvPr/>
        </p:nvPicPr>
        <p:blipFill>
          <a:blip r:embed="rId2" cstate="print"/>
          <a:stretch>
            <a:fillRect/>
          </a:stretch>
        </p:blipFill>
        <p:spPr>
          <a:xfrm>
            <a:off x="5940152" y="1124744"/>
            <a:ext cx="2874696" cy="2388872"/>
          </a:xfrm>
          <a:prstGeom prst="rect">
            <a:avLst/>
          </a:prstGeom>
        </p:spPr>
      </p:pic>
      <p:pic>
        <p:nvPicPr>
          <p:cNvPr id="8" name="Рисунок 7" descr="365284339.jpg"/>
          <p:cNvPicPr>
            <a:picLocks noChangeAspect="1"/>
          </p:cNvPicPr>
          <p:nvPr/>
        </p:nvPicPr>
        <p:blipFill>
          <a:blip r:embed="rId3" cstate="print"/>
          <a:stretch>
            <a:fillRect/>
          </a:stretch>
        </p:blipFill>
        <p:spPr>
          <a:xfrm>
            <a:off x="7236296" y="188640"/>
            <a:ext cx="1189689" cy="908720"/>
          </a:xfrm>
          <a:prstGeom prst="rect">
            <a:avLst/>
          </a:prstGeom>
        </p:spPr>
      </p:pic>
      <p:pic>
        <p:nvPicPr>
          <p:cNvPr id="9" name="Рисунок 8" descr="cifra-1-kartinki-dlya-detey-19.png"/>
          <p:cNvPicPr>
            <a:picLocks noChangeAspect="1"/>
          </p:cNvPicPr>
          <p:nvPr/>
        </p:nvPicPr>
        <p:blipFill>
          <a:blip r:embed="rId4" cstate="print"/>
          <a:srcRect b="32769"/>
          <a:stretch>
            <a:fillRect/>
          </a:stretch>
        </p:blipFill>
        <p:spPr>
          <a:xfrm>
            <a:off x="5364088" y="5373216"/>
            <a:ext cx="3275856" cy="936104"/>
          </a:xfrm>
          <a:prstGeom prst="rect">
            <a:avLst/>
          </a:prstGeom>
        </p:spPr>
      </p:pic>
      <p:pic>
        <p:nvPicPr>
          <p:cNvPr id="6" name="Рисунок 5" descr="pawns_1.jpg"/>
          <p:cNvPicPr>
            <a:picLocks noChangeAspect="1"/>
          </p:cNvPicPr>
          <p:nvPr/>
        </p:nvPicPr>
        <p:blipFill>
          <a:blip r:embed="rId5" cstate="print"/>
          <a:stretch>
            <a:fillRect/>
          </a:stretch>
        </p:blipFill>
        <p:spPr>
          <a:xfrm>
            <a:off x="4716016" y="2132856"/>
            <a:ext cx="1169095" cy="1371317"/>
          </a:xfrm>
          <a:prstGeom prst="rect">
            <a:avLst/>
          </a:prstGeom>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548680"/>
            <a:ext cx="5693675" cy="3293209"/>
          </a:xfrm>
          <a:prstGeom prst="rect">
            <a:avLst/>
          </a:prstGeom>
          <a:noFill/>
        </p:spPr>
        <p:txBody>
          <a:bodyPr wrap="none" rtlCol="0">
            <a:spAutoFit/>
          </a:bodyPr>
          <a:lstStyle/>
          <a:p>
            <a:endParaRPr lang="ru-RU" sz="5400" b="1" dirty="0" smtClean="0">
              <a:solidFill>
                <a:schemeClr val="accent6">
                  <a:lumMod val="75000"/>
                </a:schemeClr>
              </a:solidFill>
              <a:latin typeface="Times New Roman" pitchFamily="18" charset="0"/>
              <a:cs typeface="Times New Roman" pitchFamily="18" charset="0"/>
            </a:endParaRPr>
          </a:p>
          <a:p>
            <a:r>
              <a:rPr lang="ru-RU" sz="5400" b="1" dirty="0" smtClean="0">
                <a:solidFill>
                  <a:schemeClr val="accent6">
                    <a:lumMod val="75000"/>
                  </a:schemeClr>
                </a:solidFill>
                <a:latin typeface="Times New Roman" pitchFamily="18" charset="0"/>
                <a:cs typeface="Times New Roman" pitchFamily="18" charset="0"/>
              </a:rPr>
              <a:t>Игры с кубиками</a:t>
            </a:r>
          </a:p>
          <a:p>
            <a:endParaRPr lang="ru-RU" sz="3600" b="1" u="sng" dirty="0" smtClean="0">
              <a:solidFill>
                <a:schemeClr val="accent6">
                  <a:lumMod val="75000"/>
                </a:schemeClr>
              </a:solidFill>
              <a:latin typeface="Times New Roman" pitchFamily="18" charset="0"/>
              <a:cs typeface="Times New Roman" pitchFamily="18" charset="0"/>
            </a:endParaRPr>
          </a:p>
          <a:p>
            <a:r>
              <a:rPr lang="ru-RU" sz="3600" b="1" u="sng" dirty="0" smtClean="0">
                <a:solidFill>
                  <a:schemeClr val="accent6">
                    <a:lumMod val="75000"/>
                  </a:schemeClr>
                </a:solidFill>
                <a:latin typeface="Times New Roman" pitchFamily="18" charset="0"/>
                <a:cs typeface="Times New Roman" pitchFamily="18" charset="0"/>
              </a:rPr>
              <a:t>Сложные</a:t>
            </a:r>
          </a:p>
          <a:p>
            <a:endParaRPr lang="ru-RU" sz="2800" b="1" u="sng" dirty="0">
              <a:solidFill>
                <a:schemeClr val="accent6">
                  <a:lumMod val="75000"/>
                </a:schemeClr>
              </a:solidFill>
              <a:latin typeface="Times New Roman" pitchFamily="18" charset="0"/>
              <a:cs typeface="Times New Roman" pitchFamily="18" charset="0"/>
            </a:endParaRPr>
          </a:p>
        </p:txBody>
      </p:sp>
      <p:pic>
        <p:nvPicPr>
          <p:cNvPr id="5" name="Рисунок 4" descr="-_172.jpg"/>
          <p:cNvPicPr>
            <a:picLocks noChangeAspect="1"/>
          </p:cNvPicPr>
          <p:nvPr/>
        </p:nvPicPr>
        <p:blipFill>
          <a:blip r:embed="rId2" cstate="print"/>
          <a:stretch>
            <a:fillRect/>
          </a:stretch>
        </p:blipFill>
        <p:spPr>
          <a:xfrm>
            <a:off x="3923928" y="2564904"/>
            <a:ext cx="4998555" cy="3528392"/>
          </a:xfrm>
          <a:prstGeom prst="rect">
            <a:avLst/>
          </a:prstGeom>
        </p:spPr>
      </p:pic>
    </p:spTree>
  </p:cSld>
  <p:clrMapOvr>
    <a:masterClrMapping/>
  </p:clrMapOvr>
  <p:transition>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378</TotalTime>
  <Words>1391</Words>
  <Application>Microsoft Office PowerPoint</Application>
  <PresentationFormat>Экран (4:3)</PresentationFormat>
  <Paragraphs>239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дом</cp:lastModifiedBy>
  <cp:revision>40</cp:revision>
  <dcterms:created xsi:type="dcterms:W3CDTF">2016-03-26T07:27:10Z</dcterms:created>
  <dcterms:modified xsi:type="dcterms:W3CDTF">2016-04-01T07:27:17Z</dcterms:modified>
</cp:coreProperties>
</file>